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9"/>
  </p:notesMasterIdLst>
  <p:sldIdLst>
    <p:sldId id="290" r:id="rId2"/>
    <p:sldId id="271" r:id="rId3"/>
    <p:sldId id="312" r:id="rId4"/>
    <p:sldId id="258" r:id="rId5"/>
    <p:sldId id="262" r:id="rId6"/>
    <p:sldId id="267" r:id="rId7"/>
    <p:sldId id="268" r:id="rId8"/>
    <p:sldId id="265" r:id="rId9"/>
    <p:sldId id="281" r:id="rId10"/>
    <p:sldId id="272" r:id="rId11"/>
    <p:sldId id="287" r:id="rId12"/>
    <p:sldId id="289" r:id="rId13"/>
    <p:sldId id="282" r:id="rId14"/>
    <p:sldId id="284" r:id="rId15"/>
    <p:sldId id="298" r:id="rId16"/>
    <p:sldId id="299" r:id="rId17"/>
    <p:sldId id="300" r:id="rId18"/>
    <p:sldId id="315" r:id="rId19"/>
    <p:sldId id="313" r:id="rId20"/>
    <p:sldId id="316" r:id="rId21"/>
    <p:sldId id="314" r:id="rId22"/>
    <p:sldId id="297" r:id="rId23"/>
    <p:sldId id="291" r:id="rId24"/>
    <p:sldId id="283" r:id="rId25"/>
    <p:sldId id="292" r:id="rId26"/>
    <p:sldId id="293" r:id="rId27"/>
    <p:sldId id="294" r:id="rId28"/>
    <p:sldId id="303" r:id="rId29"/>
    <p:sldId id="304" r:id="rId30"/>
    <p:sldId id="305" r:id="rId31"/>
    <p:sldId id="306" r:id="rId32"/>
    <p:sldId id="307" r:id="rId33"/>
    <p:sldId id="308" r:id="rId34"/>
    <p:sldId id="309" r:id="rId35"/>
    <p:sldId id="310" r:id="rId36"/>
    <p:sldId id="311" r:id="rId37"/>
    <p:sldId id="263" r:id="rId38"/>
  </p:sldIdLst>
  <p:sldSz cx="14630400" cy="8229600"/>
  <p:notesSz cx="6858000" cy="9144000"/>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E2D"/>
    <a:srgbClr val="DA50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89831" autoAdjust="0"/>
  </p:normalViewPr>
  <p:slideViewPr>
    <p:cSldViewPr snapToGrid="0" snapToObjects="1">
      <p:cViewPr varScale="1">
        <p:scale>
          <a:sx n="98" d="100"/>
          <a:sy n="98" d="100"/>
        </p:scale>
        <p:origin x="360" y="90"/>
      </p:cViewPr>
      <p:guideLst>
        <p:guide orient="horz" pos="2592"/>
        <p:guide pos="46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F7DF0-3C40-4230-A641-3EC14E28A8E2}" type="datetimeFigureOut">
              <a:rPr lang="en-US" smtClean="0"/>
              <a:t>11/1/2017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CED7E-8BB0-407C-9AEC-A6A2A1D8DD11}" type="slidenum">
              <a:rPr lang="en-US" smtClean="0"/>
              <a:t>‹#›</a:t>
            </a:fld>
            <a:endParaRPr lang="en-US"/>
          </a:p>
        </p:txBody>
      </p:sp>
    </p:spTree>
    <p:extLst>
      <p:ext uri="{BB962C8B-B14F-4D97-AF65-F5344CB8AC3E}">
        <p14:creationId xmlns:p14="http://schemas.microsoft.com/office/powerpoint/2010/main" val="190052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4</a:t>
            </a:fld>
            <a:endParaRPr lang="en-US"/>
          </a:p>
        </p:txBody>
      </p:sp>
    </p:spTree>
    <p:extLst>
      <p:ext uri="{BB962C8B-B14F-4D97-AF65-F5344CB8AC3E}">
        <p14:creationId xmlns:p14="http://schemas.microsoft.com/office/powerpoint/2010/main" val="229838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23</a:t>
            </a:fld>
            <a:endParaRPr lang="en-US"/>
          </a:p>
        </p:txBody>
      </p:sp>
    </p:spTree>
    <p:extLst>
      <p:ext uri="{BB962C8B-B14F-4D97-AF65-F5344CB8AC3E}">
        <p14:creationId xmlns:p14="http://schemas.microsoft.com/office/powerpoint/2010/main" val="1643572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25</a:t>
            </a:fld>
            <a:endParaRPr lang="en-US"/>
          </a:p>
        </p:txBody>
      </p:sp>
    </p:spTree>
    <p:extLst>
      <p:ext uri="{BB962C8B-B14F-4D97-AF65-F5344CB8AC3E}">
        <p14:creationId xmlns:p14="http://schemas.microsoft.com/office/powerpoint/2010/main" val="180263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26</a:t>
            </a:fld>
            <a:endParaRPr lang="en-US"/>
          </a:p>
        </p:txBody>
      </p:sp>
    </p:spTree>
    <p:extLst>
      <p:ext uri="{BB962C8B-B14F-4D97-AF65-F5344CB8AC3E}">
        <p14:creationId xmlns:p14="http://schemas.microsoft.com/office/powerpoint/2010/main" val="968336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27</a:t>
            </a:fld>
            <a:endParaRPr lang="en-US"/>
          </a:p>
        </p:txBody>
      </p:sp>
    </p:spTree>
    <p:extLst>
      <p:ext uri="{BB962C8B-B14F-4D97-AF65-F5344CB8AC3E}">
        <p14:creationId xmlns:p14="http://schemas.microsoft.com/office/powerpoint/2010/main" val="248584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5</a:t>
            </a:fld>
            <a:endParaRPr lang="en-US"/>
          </a:p>
        </p:txBody>
      </p:sp>
    </p:spTree>
    <p:extLst>
      <p:ext uri="{BB962C8B-B14F-4D97-AF65-F5344CB8AC3E}">
        <p14:creationId xmlns:p14="http://schemas.microsoft.com/office/powerpoint/2010/main" val="349741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6</a:t>
            </a:fld>
            <a:endParaRPr lang="en-US"/>
          </a:p>
        </p:txBody>
      </p:sp>
    </p:spTree>
    <p:extLst>
      <p:ext uri="{BB962C8B-B14F-4D97-AF65-F5344CB8AC3E}">
        <p14:creationId xmlns:p14="http://schemas.microsoft.com/office/powerpoint/2010/main" val="120548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12</a:t>
            </a:fld>
            <a:endParaRPr lang="en-US"/>
          </a:p>
        </p:txBody>
      </p:sp>
    </p:spTree>
    <p:extLst>
      <p:ext uri="{BB962C8B-B14F-4D97-AF65-F5344CB8AC3E}">
        <p14:creationId xmlns:p14="http://schemas.microsoft.com/office/powerpoint/2010/main" val="97313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13</a:t>
            </a:fld>
            <a:endParaRPr lang="en-US"/>
          </a:p>
        </p:txBody>
      </p:sp>
    </p:spTree>
    <p:extLst>
      <p:ext uri="{BB962C8B-B14F-4D97-AF65-F5344CB8AC3E}">
        <p14:creationId xmlns:p14="http://schemas.microsoft.com/office/powerpoint/2010/main" val="2908448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14</a:t>
            </a:fld>
            <a:endParaRPr lang="en-US"/>
          </a:p>
        </p:txBody>
      </p:sp>
    </p:spTree>
    <p:extLst>
      <p:ext uri="{BB962C8B-B14F-4D97-AF65-F5344CB8AC3E}">
        <p14:creationId xmlns:p14="http://schemas.microsoft.com/office/powerpoint/2010/main" val="385725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15</a:t>
            </a:fld>
            <a:endParaRPr lang="en-US"/>
          </a:p>
        </p:txBody>
      </p:sp>
    </p:spTree>
    <p:extLst>
      <p:ext uri="{BB962C8B-B14F-4D97-AF65-F5344CB8AC3E}">
        <p14:creationId xmlns:p14="http://schemas.microsoft.com/office/powerpoint/2010/main" val="909500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16</a:t>
            </a:fld>
            <a:endParaRPr lang="en-US"/>
          </a:p>
        </p:txBody>
      </p:sp>
    </p:spTree>
    <p:extLst>
      <p:ext uri="{BB962C8B-B14F-4D97-AF65-F5344CB8AC3E}">
        <p14:creationId xmlns:p14="http://schemas.microsoft.com/office/powerpoint/2010/main" val="185909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CED7E-8BB0-407C-9AEC-A6A2A1D8DD11}" type="slidenum">
              <a:rPr lang="en-US" smtClean="0"/>
              <a:t>22</a:t>
            </a:fld>
            <a:endParaRPr lang="en-US"/>
          </a:p>
        </p:txBody>
      </p:sp>
    </p:spTree>
    <p:extLst>
      <p:ext uri="{BB962C8B-B14F-4D97-AF65-F5344CB8AC3E}">
        <p14:creationId xmlns:p14="http://schemas.microsoft.com/office/powerpoint/2010/main" val="3035842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p>
            <a:fld id="{83AA27E9-2287-476B-AD23-F15611999DB4}" type="datetime1">
              <a:rPr lang="en-US" smtClean="0"/>
              <a:pPr/>
              <a:t>11/1/2017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0CBD0-31D0-4998-AD07-13A3304A9A74}" type="slidenum">
              <a:rPr lang="en-US" smtClean="0"/>
              <a:t>‹#›</a:t>
            </a:fld>
            <a:endParaRPr lang="en-US"/>
          </a:p>
        </p:txBody>
      </p:sp>
      <p:pic>
        <p:nvPicPr>
          <p:cNvPr id="7" name="Content Placeholder 3" descr="ATI_PT_highres.TIF"/>
          <p:cNvPicPr>
            <a:picLocks noChangeAspect="1"/>
          </p:cNvPicPr>
          <p:nvPr userDrawn="1"/>
        </p:nvPicPr>
        <p:blipFill>
          <a:blip r:embed="rId2" cstate="print"/>
          <a:stretch>
            <a:fillRect/>
          </a:stretch>
        </p:blipFill>
        <p:spPr>
          <a:xfrm>
            <a:off x="8412480" y="274320"/>
            <a:ext cx="5852160" cy="1645920"/>
          </a:xfrm>
          <a:prstGeom prst="rect">
            <a:avLst/>
          </a:prstGeom>
        </p:spPr>
      </p:pic>
    </p:spTree>
    <p:extLst>
      <p:ext uri="{BB962C8B-B14F-4D97-AF65-F5344CB8AC3E}">
        <p14:creationId xmlns:p14="http://schemas.microsoft.com/office/powerpoint/2010/main" val="973417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fld id="{E98245E7-EE16-413B-9D22-36F57A03E422}" type="datetime1">
              <a:rPr lang="en-US" smtClean="0">
                <a:solidFill>
                  <a:prstClr val="black">
                    <a:tint val="75000"/>
                  </a:prstClr>
                </a:solidFill>
              </a:rPr>
              <a:pPr defTabSz="1097280"/>
              <a:t>11/1/2017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097280"/>
            <a:r>
              <a:rPr lang="en-US">
                <a:solidFill>
                  <a:srgbClr val="775F55"/>
                </a:solidFill>
              </a:rPr>
              <a:t>Module 3.1</a:t>
            </a:r>
            <a:endParaRPr lang="en-US" dirty="0">
              <a:solidFill>
                <a:srgbClr val="775F55"/>
              </a:solidFill>
            </a:endParaRPr>
          </a:p>
        </p:txBody>
      </p:sp>
      <p:sp>
        <p:nvSpPr>
          <p:cNvPr id="6" name="Slide Number Placeholder 5"/>
          <p:cNvSpPr>
            <a:spLocks noGrp="1"/>
          </p:cNvSpPr>
          <p:nvPr>
            <p:ph type="sldNum" sz="quarter" idx="12"/>
          </p:nvPr>
        </p:nvSpPr>
        <p:spPr/>
        <p:txBody>
          <a:bodyPr/>
          <a:lstStyle/>
          <a:p>
            <a:pPr defTabSz="1097280"/>
            <a:fld id="{F0C94032-CD4C-4C25-B0C2-CEC720522D92}" type="slidenum">
              <a:rPr lang="en-US" smtClean="0"/>
              <a:pPr defTabSz="1097280"/>
              <a:t>‹#›</a:t>
            </a:fld>
            <a:endParaRPr lang="en-US" dirty="0"/>
          </a:p>
        </p:txBody>
      </p:sp>
    </p:spTree>
    <p:extLst>
      <p:ext uri="{BB962C8B-B14F-4D97-AF65-F5344CB8AC3E}">
        <p14:creationId xmlns:p14="http://schemas.microsoft.com/office/powerpoint/2010/main" val="118582279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16FF55-A74D-4255-9590-969C429CC441}" type="datetime1">
              <a:rPr lang="en-US" smtClean="0">
                <a:solidFill>
                  <a:prstClr val="black">
                    <a:tint val="75000"/>
                  </a:prstClr>
                </a:solidFill>
              </a:rPr>
              <a:pPr/>
              <a:t>11/1/2017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srgbClr val="775F55"/>
                </a:solidFill>
              </a:rPr>
              <a:t>Module 3.1</a:t>
            </a:r>
            <a:endParaRPr lang="en-US" dirty="0">
              <a:solidFill>
                <a:srgbClr val="775F55"/>
              </a:solidFill>
            </a:endParaRPr>
          </a:p>
        </p:txBody>
      </p:sp>
      <p:sp>
        <p:nvSpPr>
          <p:cNvPr id="6" name="Slide Number Placeholder 5"/>
          <p:cNvSpPr>
            <a:spLocks noGrp="1"/>
          </p:cNvSpPr>
          <p:nvPr>
            <p:ph type="sldNum" sz="quarter" idx="12"/>
          </p:nvPr>
        </p:nvSpPr>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1058497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Image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hasCustomPrompt="1"/>
          </p:nvPr>
        </p:nvSpPr>
        <p:spPr>
          <a:xfrm>
            <a:off x="2244507" y="656535"/>
            <a:ext cx="7881005" cy="642194"/>
          </a:xfrm>
        </p:spPr>
        <p:txBody>
          <a:bodyPr>
            <a:normAutofit/>
          </a:bodyPr>
          <a:lstStyle>
            <a:lvl1pPr algn="l">
              <a:defRPr sz="4350" baseline="0">
                <a:latin typeface="Myriad Pro Cond"/>
                <a:cs typeface="Myriad Pro Cond"/>
              </a:defRPr>
            </a:lvl1pPr>
          </a:lstStyle>
          <a:p>
            <a:r>
              <a:rPr lang="en-US" dirty="0"/>
              <a:t>Slide Title or Description</a:t>
            </a:r>
          </a:p>
        </p:txBody>
      </p:sp>
      <p:sp>
        <p:nvSpPr>
          <p:cNvPr id="3" name="Content Placeholder 2"/>
          <p:cNvSpPr>
            <a:spLocks noGrp="1"/>
          </p:cNvSpPr>
          <p:nvPr>
            <p:ph idx="1" hasCustomPrompt="1"/>
          </p:nvPr>
        </p:nvSpPr>
        <p:spPr>
          <a:xfrm>
            <a:off x="731520" y="2064322"/>
            <a:ext cx="6391792" cy="750906"/>
          </a:xfrm>
        </p:spPr>
        <p:txBody>
          <a:bodyPr>
            <a:noAutofit/>
          </a:bodyPr>
          <a:lstStyle>
            <a:lvl1pPr marL="0" indent="0">
              <a:lnSpc>
                <a:spcPct val="80000"/>
              </a:lnSpc>
              <a:buNone/>
              <a:defRPr sz="4050" b="0" i="0">
                <a:solidFill>
                  <a:srgbClr val="BE1E2D"/>
                </a:solidFill>
                <a:latin typeface="Myriad Pro Cond"/>
                <a:cs typeface="Myriad Pro Cond"/>
              </a:defRPr>
            </a:lvl1pPr>
            <a:lvl2pPr marL="489833" indent="0">
              <a:buNone/>
              <a:defRPr/>
            </a:lvl2pPr>
            <a:lvl3pPr marL="979666" indent="0">
              <a:buNone/>
              <a:defRPr/>
            </a:lvl3pPr>
            <a:lvl4pPr marL="1469498" indent="0">
              <a:buNone/>
              <a:defRPr/>
            </a:lvl4pPr>
            <a:lvl5pPr marL="1959331" indent="0">
              <a:buNone/>
              <a:defRPr/>
            </a:lvl5pPr>
          </a:lstStyle>
          <a:p>
            <a:pPr lvl="0"/>
            <a:r>
              <a:rPr lang="en-US" dirty="0"/>
              <a:t>Header Text</a:t>
            </a: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8" name="Picture Placeholder 2"/>
          <p:cNvSpPr>
            <a:spLocks noGrp="1"/>
          </p:cNvSpPr>
          <p:nvPr>
            <p:ph type="pic" idx="13" hasCustomPrompt="1"/>
          </p:nvPr>
        </p:nvSpPr>
        <p:spPr>
          <a:xfrm>
            <a:off x="7900885" y="2038625"/>
            <a:ext cx="5925162" cy="5534224"/>
          </a:xfrm>
        </p:spPr>
        <p:txBody>
          <a:bodyPr/>
          <a:lstStyle>
            <a:lvl1pPr marL="0" indent="0">
              <a:buNone/>
              <a:defRPr sz="3450">
                <a:latin typeface="Myriad Pro Cond"/>
                <a:cs typeface="Myriad Pro Cond"/>
              </a:defRPr>
            </a:lvl1pPr>
            <a:lvl2pPr marL="489833" indent="0">
              <a:buNone/>
              <a:defRPr sz="3000"/>
            </a:lvl2pPr>
            <a:lvl3pPr marL="979666" indent="0">
              <a:buNone/>
              <a:defRPr sz="2550"/>
            </a:lvl3pPr>
            <a:lvl4pPr marL="1469498" indent="0">
              <a:buNone/>
              <a:defRPr sz="2176"/>
            </a:lvl4pPr>
            <a:lvl5pPr marL="1959331" indent="0">
              <a:buNone/>
              <a:defRPr sz="2176"/>
            </a:lvl5pPr>
            <a:lvl6pPr marL="2449163" indent="0">
              <a:buNone/>
              <a:defRPr sz="2176"/>
            </a:lvl6pPr>
            <a:lvl7pPr marL="2938996" indent="0">
              <a:buNone/>
              <a:defRPr sz="2176"/>
            </a:lvl7pPr>
            <a:lvl8pPr marL="3428828" indent="0">
              <a:buNone/>
              <a:defRPr sz="2176"/>
            </a:lvl8pPr>
            <a:lvl9pPr marL="3918661" indent="0">
              <a:buNone/>
              <a:defRPr sz="2176"/>
            </a:lvl9pPr>
          </a:lstStyle>
          <a:p>
            <a:r>
              <a:rPr lang="en-US" dirty="0"/>
              <a:t>Place Image Here</a:t>
            </a:r>
          </a:p>
        </p:txBody>
      </p:sp>
      <p:sp>
        <p:nvSpPr>
          <p:cNvPr id="9" name="Content Placeholder 2"/>
          <p:cNvSpPr>
            <a:spLocks noGrp="1"/>
          </p:cNvSpPr>
          <p:nvPr>
            <p:ph idx="14" hasCustomPrompt="1"/>
          </p:nvPr>
        </p:nvSpPr>
        <p:spPr>
          <a:xfrm>
            <a:off x="731520" y="2969826"/>
            <a:ext cx="6391792" cy="1424512"/>
          </a:xfrm>
        </p:spPr>
        <p:txBody>
          <a:bodyPr>
            <a:normAutofit/>
          </a:bodyPr>
          <a:lstStyle>
            <a:lvl1pPr marL="0" indent="0">
              <a:lnSpc>
                <a:spcPct val="80000"/>
              </a:lnSpc>
              <a:buNone/>
              <a:defRPr sz="3300">
                <a:solidFill>
                  <a:schemeClr val="bg1">
                    <a:lumMod val="50000"/>
                  </a:schemeClr>
                </a:solidFill>
                <a:latin typeface="Myriad Pro Cond"/>
                <a:cs typeface="Myriad Pro Cond"/>
              </a:defRPr>
            </a:lvl1pPr>
            <a:lvl2pPr marL="489833" indent="0">
              <a:buNone/>
              <a:defRPr/>
            </a:lvl2pPr>
            <a:lvl3pPr marL="979666" indent="0">
              <a:buNone/>
              <a:defRPr/>
            </a:lvl3pPr>
            <a:lvl4pPr marL="1469498" indent="0">
              <a:buNone/>
              <a:defRPr/>
            </a:lvl4pPr>
            <a:lvl5pPr marL="1959331" indent="0">
              <a:buNone/>
              <a:defRPr/>
            </a:lvl5pPr>
          </a:lstStyle>
          <a:p>
            <a:pPr lvl="0"/>
            <a:r>
              <a:rPr lang="en-US" dirty="0"/>
              <a:t>Content Text</a:t>
            </a:r>
          </a:p>
        </p:txBody>
      </p:sp>
      <p:sp>
        <p:nvSpPr>
          <p:cNvPr id="11" name="Slide Number Placeholder 5"/>
          <p:cNvSpPr>
            <a:spLocks noGrp="1"/>
          </p:cNvSpPr>
          <p:nvPr>
            <p:ph type="sldNum" sz="quarter" idx="12"/>
          </p:nvPr>
        </p:nvSpPr>
        <p:spPr>
          <a:xfrm>
            <a:off x="142269" y="7738543"/>
            <a:ext cx="3413760" cy="327229"/>
          </a:xfrm>
        </p:spPr>
        <p:txBody>
          <a:bodyPr/>
          <a:lstStyle>
            <a:lvl1pPr algn="l">
              <a:defRPr sz="900">
                <a:solidFill>
                  <a:schemeClr val="tx1"/>
                </a:solidFill>
                <a:latin typeface="Myridad Pro"/>
                <a:cs typeface="Myridad Pro"/>
              </a:defRPr>
            </a:lvl1pPr>
          </a:lstStyle>
          <a:p>
            <a:fld id="{F7FB5401-0D15-C34B-9A27-0B523717E9AF}" type="slidenum">
              <a:rPr lang="en-US" smtClean="0">
                <a:solidFill>
                  <a:prstClr val="black"/>
                </a:solidFill>
              </a:rPr>
              <a:pPr/>
              <a:t>‹#›</a:t>
            </a:fld>
            <a:endParaRPr lang="en-US" dirty="0">
              <a:solidFill>
                <a:prstClr val="black"/>
              </a:solidFill>
            </a:endParaRPr>
          </a:p>
        </p:txBody>
      </p:sp>
      <p:sp>
        <p:nvSpPr>
          <p:cNvPr id="15" name="Content Placeholder 2"/>
          <p:cNvSpPr>
            <a:spLocks noGrp="1"/>
          </p:cNvSpPr>
          <p:nvPr>
            <p:ph idx="15" hasCustomPrompt="1"/>
          </p:nvPr>
        </p:nvSpPr>
        <p:spPr>
          <a:xfrm>
            <a:off x="731520" y="4640537"/>
            <a:ext cx="6391792" cy="2932312"/>
          </a:xfrm>
        </p:spPr>
        <p:txBody>
          <a:bodyPr>
            <a:normAutofit/>
          </a:bodyPr>
          <a:lstStyle>
            <a:lvl1pPr>
              <a:lnSpc>
                <a:spcPct val="80000"/>
              </a:lnSpc>
              <a:defRPr sz="2700">
                <a:solidFill>
                  <a:srgbClr val="7F7F7F"/>
                </a:solidFill>
                <a:latin typeface="Myriad Pro Cond"/>
                <a:cs typeface="Myriad Pro Cond"/>
              </a:defRPr>
            </a:lvl1pPr>
            <a:lvl2pPr>
              <a:lnSpc>
                <a:spcPct val="80000"/>
              </a:lnSpc>
              <a:defRPr sz="2700">
                <a:solidFill>
                  <a:srgbClr val="7F7F7F"/>
                </a:solidFill>
                <a:latin typeface="Myriad Pro Cond"/>
                <a:cs typeface="Myriad Pro Cond"/>
              </a:defRPr>
            </a:lvl2pPr>
          </a:lstStyle>
          <a:p>
            <a:pPr lvl="0"/>
            <a:r>
              <a:rPr lang="en-US" dirty="0"/>
              <a:t>Bullet</a:t>
            </a:r>
          </a:p>
          <a:p>
            <a:pPr lvl="1"/>
            <a:r>
              <a:rPr lang="en-US" dirty="0"/>
              <a:t>Second level Bullet</a:t>
            </a:r>
          </a:p>
        </p:txBody>
      </p:sp>
    </p:spTree>
    <p:extLst>
      <p:ext uri="{BB962C8B-B14F-4D97-AF65-F5344CB8AC3E}">
        <p14:creationId xmlns:p14="http://schemas.microsoft.com/office/powerpoint/2010/main" val="3332322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No Imag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3" name="Content Placeholder 2"/>
          <p:cNvSpPr>
            <a:spLocks noGrp="1"/>
          </p:cNvSpPr>
          <p:nvPr>
            <p:ph idx="1" hasCustomPrompt="1"/>
          </p:nvPr>
        </p:nvSpPr>
        <p:spPr>
          <a:xfrm>
            <a:off x="731520" y="2060218"/>
            <a:ext cx="6391792" cy="750906"/>
          </a:xfrm>
        </p:spPr>
        <p:txBody>
          <a:bodyPr>
            <a:noAutofit/>
          </a:bodyPr>
          <a:lstStyle>
            <a:lvl1pPr marL="0" indent="0">
              <a:lnSpc>
                <a:spcPct val="80000"/>
              </a:lnSpc>
              <a:buNone/>
              <a:defRPr sz="5400" b="0" i="0">
                <a:solidFill>
                  <a:srgbClr val="BE1E2D"/>
                </a:solidFill>
                <a:latin typeface="Myriad Pro Cond"/>
                <a:cs typeface="Myriad Pro Cond"/>
              </a:defRPr>
            </a:lvl1pPr>
            <a:lvl2pPr marL="653110" indent="0">
              <a:buNone/>
              <a:defRPr/>
            </a:lvl2pPr>
            <a:lvl3pPr marL="1306221" indent="0">
              <a:buNone/>
              <a:defRPr/>
            </a:lvl3pPr>
            <a:lvl4pPr marL="1959331" indent="0">
              <a:buNone/>
              <a:defRPr/>
            </a:lvl4pPr>
            <a:lvl5pPr marL="2612441" indent="0">
              <a:buNone/>
              <a:defRPr/>
            </a:lvl5pPr>
          </a:lstStyle>
          <a:p>
            <a:pPr lvl="0"/>
            <a:r>
              <a:rPr lang="en-US" dirty="0"/>
              <a:t>Header Text</a:t>
            </a:r>
          </a:p>
        </p:txBody>
      </p:sp>
      <p:sp>
        <p:nvSpPr>
          <p:cNvPr id="5" name="Footer Placeholder 4"/>
          <p:cNvSpPr>
            <a:spLocks noGrp="1"/>
          </p:cNvSpPr>
          <p:nvPr>
            <p:ph type="ftr" sz="quarter" idx="11"/>
          </p:nvPr>
        </p:nvSpPr>
        <p:spPr/>
        <p:txBody>
          <a:bodyPr/>
          <a:lstStyle/>
          <a:p>
            <a:endParaRPr lang="en-US"/>
          </a:p>
        </p:txBody>
      </p:sp>
      <p:sp>
        <p:nvSpPr>
          <p:cNvPr id="9" name="Content Placeholder 2"/>
          <p:cNvSpPr>
            <a:spLocks noGrp="1"/>
          </p:cNvSpPr>
          <p:nvPr>
            <p:ph idx="14" hasCustomPrompt="1"/>
          </p:nvPr>
        </p:nvSpPr>
        <p:spPr>
          <a:xfrm>
            <a:off x="731520" y="2965722"/>
            <a:ext cx="6391792" cy="4608989"/>
          </a:xfrm>
        </p:spPr>
        <p:txBody>
          <a:bodyPr>
            <a:normAutofit/>
          </a:bodyPr>
          <a:lstStyle>
            <a:lvl1pPr marL="0" indent="0">
              <a:lnSpc>
                <a:spcPct val="80000"/>
              </a:lnSpc>
              <a:buNone/>
              <a:defRPr sz="4400">
                <a:solidFill>
                  <a:srgbClr val="7F7F7F"/>
                </a:solidFill>
                <a:latin typeface="Myriad Pro Cond"/>
                <a:cs typeface="Myriad Pro Cond"/>
              </a:defRPr>
            </a:lvl1pPr>
            <a:lvl2pPr marL="653110" indent="0">
              <a:buNone/>
              <a:defRPr/>
            </a:lvl2pPr>
            <a:lvl3pPr marL="1306221" indent="0">
              <a:buNone/>
              <a:defRPr/>
            </a:lvl3pPr>
            <a:lvl4pPr marL="1959331" indent="0">
              <a:buNone/>
              <a:defRPr/>
            </a:lvl4pPr>
            <a:lvl5pPr marL="2612441" indent="0">
              <a:buNone/>
              <a:defRPr/>
            </a:lvl5pPr>
          </a:lstStyle>
          <a:p>
            <a:pPr lvl="0"/>
            <a:r>
              <a:rPr lang="en-US" dirty="0"/>
              <a:t>Content Text</a:t>
            </a:r>
          </a:p>
        </p:txBody>
      </p:sp>
      <p:sp>
        <p:nvSpPr>
          <p:cNvPr id="11" name="Slide Number Placeholder 5"/>
          <p:cNvSpPr>
            <a:spLocks noGrp="1"/>
          </p:cNvSpPr>
          <p:nvPr>
            <p:ph type="sldNum" sz="quarter" idx="12"/>
          </p:nvPr>
        </p:nvSpPr>
        <p:spPr>
          <a:xfrm>
            <a:off x="142268" y="7738541"/>
            <a:ext cx="3413760" cy="327229"/>
          </a:xfrm>
        </p:spPr>
        <p:txBody>
          <a:bodyPr/>
          <a:lstStyle>
            <a:lvl1pPr algn="l">
              <a:defRPr sz="1200">
                <a:solidFill>
                  <a:schemeClr val="tx1"/>
                </a:solidFill>
                <a:latin typeface="Myridad Pro"/>
                <a:cs typeface="Myridad Pro"/>
              </a:defRPr>
            </a:lvl1pPr>
          </a:lstStyle>
          <a:p>
            <a:fld id="{F7FB5401-0D15-C34B-9A27-0B523717E9AF}" type="slidenum">
              <a:rPr lang="en-US" smtClean="0"/>
              <a:pPr/>
              <a:t>‹#›</a:t>
            </a:fld>
            <a:endParaRPr lang="en-US" dirty="0"/>
          </a:p>
        </p:txBody>
      </p:sp>
      <p:sp>
        <p:nvSpPr>
          <p:cNvPr id="13" name="Content Placeholder 2"/>
          <p:cNvSpPr>
            <a:spLocks noGrp="1"/>
          </p:cNvSpPr>
          <p:nvPr>
            <p:ph idx="15" hasCustomPrompt="1"/>
          </p:nvPr>
        </p:nvSpPr>
        <p:spPr>
          <a:xfrm>
            <a:off x="7608817" y="2965722"/>
            <a:ext cx="6391792" cy="4608989"/>
          </a:xfrm>
        </p:spPr>
        <p:txBody>
          <a:bodyPr>
            <a:normAutofit/>
          </a:bodyPr>
          <a:lstStyle>
            <a:lvl1pPr>
              <a:lnSpc>
                <a:spcPct val="80000"/>
              </a:lnSpc>
              <a:defRPr sz="3600">
                <a:solidFill>
                  <a:srgbClr val="7F7F7F"/>
                </a:solidFill>
                <a:latin typeface="Myriad Pro Cond"/>
                <a:cs typeface="Myriad Pro Cond"/>
              </a:defRPr>
            </a:lvl1pPr>
            <a:lvl2pPr>
              <a:lnSpc>
                <a:spcPct val="80000"/>
              </a:lnSpc>
              <a:defRPr sz="3600">
                <a:solidFill>
                  <a:srgbClr val="7F7F7F"/>
                </a:solidFill>
                <a:latin typeface="Myriad Pro Cond"/>
                <a:cs typeface="Myriad Pro Cond"/>
              </a:defRPr>
            </a:lvl2pPr>
          </a:lstStyle>
          <a:p>
            <a:pPr lvl="0"/>
            <a:r>
              <a:rPr lang="en-US" dirty="0"/>
              <a:t>Bullet</a:t>
            </a:r>
          </a:p>
          <a:p>
            <a:pPr lvl="1"/>
            <a:r>
              <a:rPr lang="en-US" dirty="0"/>
              <a:t>Second level Bullet</a:t>
            </a:r>
          </a:p>
        </p:txBody>
      </p:sp>
      <p:sp>
        <p:nvSpPr>
          <p:cNvPr id="10" name="Title 1"/>
          <p:cNvSpPr>
            <a:spLocks noGrp="1"/>
          </p:cNvSpPr>
          <p:nvPr>
            <p:ph type="title" hasCustomPrompt="1"/>
          </p:nvPr>
        </p:nvSpPr>
        <p:spPr>
          <a:xfrm>
            <a:off x="2244508" y="656535"/>
            <a:ext cx="7881004" cy="642194"/>
          </a:xfrm>
        </p:spPr>
        <p:txBody>
          <a:bodyPr>
            <a:normAutofit/>
          </a:bodyPr>
          <a:lstStyle>
            <a:lvl1pPr algn="l">
              <a:defRPr sz="5800" baseline="0">
                <a:latin typeface="Myriad Pro Cond"/>
                <a:cs typeface="Myriad Pro Cond"/>
              </a:defRPr>
            </a:lvl1pPr>
          </a:lstStyle>
          <a:p>
            <a:r>
              <a:rPr lang="en-US" dirty="0"/>
              <a:t>Slide Title or Description</a:t>
            </a:r>
          </a:p>
        </p:txBody>
      </p:sp>
    </p:spTree>
    <p:extLst>
      <p:ext uri="{BB962C8B-B14F-4D97-AF65-F5344CB8AC3E}">
        <p14:creationId xmlns:p14="http://schemas.microsoft.com/office/powerpoint/2010/main" val="164082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42268" y="7738541"/>
            <a:ext cx="3413760" cy="327229"/>
          </a:xfrm>
        </p:spPr>
        <p:txBody>
          <a:bodyPr/>
          <a:lstStyle>
            <a:lvl1pPr algn="l">
              <a:defRPr sz="1200">
                <a:solidFill>
                  <a:schemeClr val="tx1"/>
                </a:solidFill>
                <a:latin typeface="Myridad Pro"/>
                <a:cs typeface="Myridad Pro"/>
              </a:defRPr>
            </a:lvl1pPr>
          </a:lstStyle>
          <a:p>
            <a:fld id="{F7FB5401-0D15-C34B-9A27-0B523717E9AF}" type="slidenum">
              <a:rPr lang="en-US" smtClean="0"/>
              <a:pPr/>
              <a:t>‹#›</a:t>
            </a:fld>
            <a:endParaRPr lang="en-US" dirty="0"/>
          </a:p>
        </p:txBody>
      </p:sp>
      <p:sp>
        <p:nvSpPr>
          <p:cNvPr id="8" name="Title 1"/>
          <p:cNvSpPr>
            <a:spLocks noGrp="1"/>
          </p:cNvSpPr>
          <p:nvPr>
            <p:ph type="title" hasCustomPrompt="1"/>
          </p:nvPr>
        </p:nvSpPr>
        <p:spPr>
          <a:xfrm>
            <a:off x="2244508" y="656535"/>
            <a:ext cx="7881004" cy="642194"/>
          </a:xfrm>
        </p:spPr>
        <p:txBody>
          <a:bodyPr>
            <a:normAutofit/>
          </a:bodyPr>
          <a:lstStyle>
            <a:lvl1pPr algn="l">
              <a:defRPr sz="5800" baseline="0">
                <a:latin typeface="Myriad Pro Cond"/>
                <a:cs typeface="Myriad Pro Cond"/>
              </a:defRPr>
            </a:lvl1pPr>
          </a:lstStyle>
          <a:p>
            <a:r>
              <a:rPr lang="en-US" dirty="0"/>
              <a:t>Slide Title or Description</a:t>
            </a:r>
          </a:p>
        </p:txBody>
      </p:sp>
    </p:spTree>
    <p:extLst>
      <p:ext uri="{BB962C8B-B14F-4D97-AF65-F5344CB8AC3E}">
        <p14:creationId xmlns:p14="http://schemas.microsoft.com/office/powerpoint/2010/main" val="3880481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 Image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hasCustomPrompt="1"/>
          </p:nvPr>
        </p:nvSpPr>
        <p:spPr>
          <a:xfrm>
            <a:off x="2244508" y="656535"/>
            <a:ext cx="7881004" cy="642194"/>
          </a:xfrm>
        </p:spPr>
        <p:txBody>
          <a:bodyPr>
            <a:normAutofit/>
          </a:bodyPr>
          <a:lstStyle>
            <a:lvl1pPr algn="l">
              <a:defRPr sz="5800" baseline="0">
                <a:latin typeface="Myriad Pro Cond"/>
                <a:cs typeface="Myriad Pro Cond"/>
              </a:defRPr>
            </a:lvl1pPr>
          </a:lstStyle>
          <a:p>
            <a:r>
              <a:rPr lang="en-US" dirty="0"/>
              <a:t>Slide Title or Description</a:t>
            </a:r>
          </a:p>
        </p:txBody>
      </p:sp>
      <p:sp>
        <p:nvSpPr>
          <p:cNvPr id="3" name="Content Placeholder 2"/>
          <p:cNvSpPr>
            <a:spLocks noGrp="1"/>
          </p:cNvSpPr>
          <p:nvPr>
            <p:ph idx="1" hasCustomPrompt="1"/>
          </p:nvPr>
        </p:nvSpPr>
        <p:spPr>
          <a:xfrm>
            <a:off x="731520" y="2064321"/>
            <a:ext cx="6391792" cy="750906"/>
          </a:xfrm>
        </p:spPr>
        <p:txBody>
          <a:bodyPr>
            <a:noAutofit/>
          </a:bodyPr>
          <a:lstStyle>
            <a:lvl1pPr marL="0" indent="0">
              <a:lnSpc>
                <a:spcPct val="80000"/>
              </a:lnSpc>
              <a:buNone/>
              <a:defRPr sz="5400" b="0" i="0">
                <a:solidFill>
                  <a:srgbClr val="BE1E2D"/>
                </a:solidFill>
                <a:latin typeface="Myriad Pro Cond"/>
                <a:cs typeface="Myriad Pro Cond"/>
              </a:defRPr>
            </a:lvl1pPr>
            <a:lvl2pPr marL="653110" indent="0">
              <a:buNone/>
              <a:defRPr/>
            </a:lvl2pPr>
            <a:lvl3pPr marL="1306221" indent="0">
              <a:buNone/>
              <a:defRPr/>
            </a:lvl3pPr>
            <a:lvl4pPr marL="1959331" indent="0">
              <a:buNone/>
              <a:defRPr/>
            </a:lvl4pPr>
            <a:lvl5pPr marL="2612441" indent="0">
              <a:buNone/>
              <a:defRPr/>
            </a:lvl5pPr>
          </a:lstStyle>
          <a:p>
            <a:pPr lvl="0"/>
            <a:r>
              <a:rPr lang="en-US" dirty="0"/>
              <a:t>Header Text</a:t>
            </a:r>
          </a:p>
        </p:txBody>
      </p:sp>
      <p:sp>
        <p:nvSpPr>
          <p:cNvPr id="5" name="Footer Placeholder 4"/>
          <p:cNvSpPr>
            <a:spLocks noGrp="1"/>
          </p:cNvSpPr>
          <p:nvPr>
            <p:ph type="ftr" sz="quarter" idx="11"/>
          </p:nvPr>
        </p:nvSpPr>
        <p:spPr/>
        <p:txBody>
          <a:bodyPr/>
          <a:lstStyle/>
          <a:p>
            <a:endParaRPr lang="en-US"/>
          </a:p>
        </p:txBody>
      </p:sp>
      <p:sp>
        <p:nvSpPr>
          <p:cNvPr id="8" name="Picture Placeholder 2"/>
          <p:cNvSpPr>
            <a:spLocks noGrp="1"/>
          </p:cNvSpPr>
          <p:nvPr>
            <p:ph type="pic" idx="13" hasCustomPrompt="1"/>
          </p:nvPr>
        </p:nvSpPr>
        <p:spPr>
          <a:xfrm>
            <a:off x="7900885" y="2038625"/>
            <a:ext cx="5925162" cy="5534223"/>
          </a:xfrm>
        </p:spPr>
        <p:txBody>
          <a:bodyPr/>
          <a:lstStyle>
            <a:lvl1pPr marL="0" indent="0">
              <a:buNone/>
              <a:defRPr sz="4600">
                <a:latin typeface="Myriad Pro Cond"/>
                <a:cs typeface="Myriad Pro Cond"/>
              </a:defRPr>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r>
              <a:rPr lang="en-US" dirty="0"/>
              <a:t>Place Image Here</a:t>
            </a:r>
          </a:p>
        </p:txBody>
      </p:sp>
      <p:sp>
        <p:nvSpPr>
          <p:cNvPr id="9" name="Content Placeholder 2"/>
          <p:cNvSpPr>
            <a:spLocks noGrp="1"/>
          </p:cNvSpPr>
          <p:nvPr>
            <p:ph idx="14" hasCustomPrompt="1"/>
          </p:nvPr>
        </p:nvSpPr>
        <p:spPr>
          <a:xfrm>
            <a:off x="731520" y="2969826"/>
            <a:ext cx="6391792" cy="1424512"/>
          </a:xfrm>
        </p:spPr>
        <p:txBody>
          <a:bodyPr>
            <a:normAutofit/>
          </a:bodyPr>
          <a:lstStyle>
            <a:lvl1pPr marL="0" indent="0">
              <a:lnSpc>
                <a:spcPct val="80000"/>
              </a:lnSpc>
              <a:buNone/>
              <a:defRPr sz="4400">
                <a:solidFill>
                  <a:schemeClr val="bg1">
                    <a:lumMod val="50000"/>
                  </a:schemeClr>
                </a:solidFill>
                <a:latin typeface="Myriad Pro Cond"/>
                <a:cs typeface="Myriad Pro Cond"/>
              </a:defRPr>
            </a:lvl1pPr>
            <a:lvl2pPr marL="653110" indent="0">
              <a:buNone/>
              <a:defRPr/>
            </a:lvl2pPr>
            <a:lvl3pPr marL="1306221" indent="0">
              <a:buNone/>
              <a:defRPr/>
            </a:lvl3pPr>
            <a:lvl4pPr marL="1959331" indent="0">
              <a:buNone/>
              <a:defRPr/>
            </a:lvl4pPr>
            <a:lvl5pPr marL="2612441" indent="0">
              <a:buNone/>
              <a:defRPr/>
            </a:lvl5pPr>
          </a:lstStyle>
          <a:p>
            <a:pPr lvl="0"/>
            <a:r>
              <a:rPr lang="en-US" dirty="0"/>
              <a:t>Content Text</a:t>
            </a:r>
          </a:p>
        </p:txBody>
      </p:sp>
      <p:sp>
        <p:nvSpPr>
          <p:cNvPr id="11" name="Slide Number Placeholder 5"/>
          <p:cNvSpPr>
            <a:spLocks noGrp="1"/>
          </p:cNvSpPr>
          <p:nvPr>
            <p:ph type="sldNum" sz="quarter" idx="12"/>
          </p:nvPr>
        </p:nvSpPr>
        <p:spPr>
          <a:xfrm>
            <a:off x="142268" y="7738541"/>
            <a:ext cx="3413760" cy="327229"/>
          </a:xfrm>
        </p:spPr>
        <p:txBody>
          <a:bodyPr/>
          <a:lstStyle>
            <a:lvl1pPr algn="l">
              <a:defRPr sz="1200">
                <a:solidFill>
                  <a:schemeClr val="tx1"/>
                </a:solidFill>
                <a:latin typeface="Myridad Pro"/>
                <a:cs typeface="Myridad Pro"/>
              </a:defRPr>
            </a:lvl1pPr>
          </a:lstStyle>
          <a:p>
            <a:fld id="{F7FB5401-0D15-C34B-9A27-0B523717E9AF}" type="slidenum">
              <a:rPr lang="en-US" smtClean="0"/>
              <a:pPr/>
              <a:t>‹#›</a:t>
            </a:fld>
            <a:endParaRPr lang="en-US" dirty="0"/>
          </a:p>
        </p:txBody>
      </p:sp>
      <p:sp>
        <p:nvSpPr>
          <p:cNvPr id="15" name="Content Placeholder 2"/>
          <p:cNvSpPr>
            <a:spLocks noGrp="1"/>
          </p:cNvSpPr>
          <p:nvPr>
            <p:ph idx="15" hasCustomPrompt="1"/>
          </p:nvPr>
        </p:nvSpPr>
        <p:spPr>
          <a:xfrm>
            <a:off x="731520" y="4640537"/>
            <a:ext cx="6391792" cy="2932311"/>
          </a:xfrm>
        </p:spPr>
        <p:txBody>
          <a:bodyPr>
            <a:normAutofit/>
          </a:bodyPr>
          <a:lstStyle>
            <a:lvl1pPr>
              <a:lnSpc>
                <a:spcPct val="80000"/>
              </a:lnSpc>
              <a:defRPr sz="3600">
                <a:solidFill>
                  <a:srgbClr val="7F7F7F"/>
                </a:solidFill>
                <a:latin typeface="Myriad Pro Cond"/>
                <a:cs typeface="Myriad Pro Cond"/>
              </a:defRPr>
            </a:lvl1pPr>
            <a:lvl2pPr>
              <a:lnSpc>
                <a:spcPct val="80000"/>
              </a:lnSpc>
              <a:defRPr sz="3600">
                <a:solidFill>
                  <a:srgbClr val="7F7F7F"/>
                </a:solidFill>
                <a:latin typeface="Myriad Pro Cond"/>
                <a:cs typeface="Myriad Pro Cond"/>
              </a:defRPr>
            </a:lvl2pPr>
          </a:lstStyle>
          <a:p>
            <a:pPr lvl="0"/>
            <a:r>
              <a:rPr lang="en-US" dirty="0"/>
              <a:t>Bullet</a:t>
            </a:r>
          </a:p>
          <a:p>
            <a:pPr lvl="1"/>
            <a:r>
              <a:rPr lang="en-US" dirty="0"/>
              <a:t>Second level Bullet</a:t>
            </a:r>
          </a:p>
        </p:txBody>
      </p:sp>
    </p:spTree>
    <p:extLst>
      <p:ext uri="{BB962C8B-B14F-4D97-AF65-F5344CB8AC3E}">
        <p14:creationId xmlns:p14="http://schemas.microsoft.com/office/powerpoint/2010/main" val="3655116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4E0231-F3C1-41CF-93CA-5F4877E596EC}" type="datetime1">
              <a:rPr lang="en-US" smtClean="0">
                <a:solidFill>
                  <a:prstClr val="black">
                    <a:tint val="75000"/>
                  </a:prstClr>
                </a:solidFill>
              </a:rPr>
              <a:pPr/>
              <a:t>11/1/2017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srgbClr val="775F55"/>
                </a:solidFill>
              </a:rPr>
              <a:t>Module 3.1</a:t>
            </a:r>
            <a:endParaRPr lang="en-US" dirty="0">
              <a:solidFill>
                <a:srgbClr val="775F55"/>
              </a:solidFill>
            </a:endParaRPr>
          </a:p>
        </p:txBody>
      </p:sp>
      <p:sp>
        <p:nvSpPr>
          <p:cNvPr id="6" name="Slide Number Placeholder 5"/>
          <p:cNvSpPr>
            <a:spLocks noGrp="1"/>
          </p:cNvSpPr>
          <p:nvPr>
            <p:ph type="sldNum" sz="quarter" idx="12"/>
          </p:nvPr>
        </p:nvSpPr>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73998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2037D3-DA35-4AE0-AC19-4CF1C6BE05C1}" type="datetime1">
              <a:rPr lang="en-US" smtClean="0">
                <a:solidFill>
                  <a:prstClr val="black">
                    <a:tint val="75000"/>
                  </a:prstClr>
                </a:solidFill>
              </a:rPr>
              <a:pPr/>
              <a:t>11/1/2017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srgbClr val="775F55"/>
                </a:solidFill>
              </a:rPr>
              <a:t>Module 3.1</a:t>
            </a:r>
            <a:endParaRPr lang="en-US" dirty="0">
              <a:solidFill>
                <a:srgbClr val="775F55"/>
              </a:solidFill>
            </a:endParaRPr>
          </a:p>
        </p:txBody>
      </p:sp>
      <p:sp>
        <p:nvSpPr>
          <p:cNvPr id="6" name="Slide Number Placeholder 5"/>
          <p:cNvSpPr>
            <a:spLocks noGrp="1"/>
          </p:cNvSpPr>
          <p:nvPr>
            <p:ph type="sldNum" sz="quarter" idx="12"/>
          </p:nvPr>
        </p:nvSpPr>
        <p:spPr/>
        <p:txBody>
          <a:bodyPr/>
          <a:lstStyle/>
          <a:p>
            <a:fld id="{F0C94032-CD4C-4C25-B0C2-CEC720522D92}" type="slidenum">
              <a:rPr lang="en-US" smtClean="0"/>
              <a:pPr/>
              <a:t>‹#›</a:t>
            </a:fld>
            <a:endParaRPr lang="en-US" dirty="0"/>
          </a:p>
        </p:txBody>
      </p:sp>
      <p:pic>
        <p:nvPicPr>
          <p:cNvPr id="7" name="Content Placeholder 3" descr="ATI_PT_highres.TIF"/>
          <p:cNvPicPr>
            <a:picLocks noChangeAspect="1"/>
          </p:cNvPicPr>
          <p:nvPr userDrawn="1"/>
        </p:nvPicPr>
        <p:blipFill>
          <a:blip r:embed="rId2" cstate="print"/>
          <a:stretch>
            <a:fillRect/>
          </a:stretch>
        </p:blipFill>
        <p:spPr>
          <a:xfrm>
            <a:off x="8412480" y="274320"/>
            <a:ext cx="5852160" cy="1645920"/>
          </a:xfrm>
          <a:prstGeom prst="rect">
            <a:avLst/>
          </a:prstGeom>
        </p:spPr>
      </p:pic>
    </p:spTree>
    <p:extLst>
      <p:ext uri="{BB962C8B-B14F-4D97-AF65-F5344CB8AC3E}">
        <p14:creationId xmlns:p14="http://schemas.microsoft.com/office/powerpoint/2010/main" val="2439113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11E1C7-8F38-4948-BB89-90FE7C77A083}" type="datetime1">
              <a:rPr lang="en-US" smtClean="0">
                <a:solidFill>
                  <a:prstClr val="black">
                    <a:tint val="75000"/>
                  </a:prstClr>
                </a:solidFill>
              </a:rPr>
              <a:pPr/>
              <a:t>11/1/2017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srgbClr val="775F55"/>
                </a:solidFill>
              </a:rPr>
              <a:t>Module 3.1</a:t>
            </a:r>
            <a:endParaRPr lang="en-US" dirty="0">
              <a:solidFill>
                <a:srgbClr val="775F55"/>
              </a:solidFill>
            </a:endParaRPr>
          </a:p>
        </p:txBody>
      </p:sp>
      <p:sp>
        <p:nvSpPr>
          <p:cNvPr id="7" name="Slide Number Placeholder 6"/>
          <p:cNvSpPr>
            <a:spLocks noGrp="1"/>
          </p:cNvSpPr>
          <p:nvPr>
            <p:ph type="sldNum" sz="quarter" idx="12"/>
          </p:nvPr>
        </p:nvSpPr>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102716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988B7B-322B-4F11-A9F9-1016EB57404C}" type="datetime1">
              <a:rPr lang="en-US" smtClean="0">
                <a:solidFill>
                  <a:prstClr val="black">
                    <a:tint val="75000"/>
                  </a:prstClr>
                </a:solidFill>
              </a:rPr>
              <a:pPr/>
              <a:t>11/1/2017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srgbClr val="775F55"/>
                </a:solidFill>
              </a:rPr>
              <a:t>Module 3.1</a:t>
            </a:r>
            <a:endParaRPr lang="en-US" dirty="0">
              <a:solidFill>
                <a:srgbClr val="775F55"/>
              </a:solidFill>
            </a:endParaRPr>
          </a:p>
        </p:txBody>
      </p:sp>
      <p:sp>
        <p:nvSpPr>
          <p:cNvPr id="9" name="Slide Number Placeholder 8"/>
          <p:cNvSpPr>
            <a:spLocks noGrp="1"/>
          </p:cNvSpPr>
          <p:nvPr>
            <p:ph type="sldNum" sz="quarter" idx="12"/>
          </p:nvPr>
        </p:nvSpPr>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870338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6589EC-CCA8-45DB-9C61-0BB5F864C1A6}" type="datetime1">
              <a:rPr lang="en-US" smtClean="0">
                <a:solidFill>
                  <a:prstClr val="black">
                    <a:tint val="75000"/>
                  </a:prstClr>
                </a:solidFill>
              </a:rPr>
              <a:pPr/>
              <a:t>11/1/2017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srgbClr val="775F55"/>
                </a:solidFill>
              </a:rPr>
              <a:t>Module 3.1</a:t>
            </a:r>
            <a:endParaRPr lang="en-US" dirty="0">
              <a:solidFill>
                <a:srgbClr val="775F55"/>
              </a:solidFill>
            </a:endParaRPr>
          </a:p>
        </p:txBody>
      </p:sp>
      <p:sp>
        <p:nvSpPr>
          <p:cNvPr id="5" name="Slide Number Placeholder 4"/>
          <p:cNvSpPr>
            <a:spLocks noGrp="1"/>
          </p:cNvSpPr>
          <p:nvPr>
            <p:ph type="sldNum" sz="quarter" idx="12"/>
          </p:nvPr>
        </p:nvSpPr>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29548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BC6F2-B46D-485D-BA12-887950D08EF6}" type="datetime1">
              <a:rPr lang="en-US" smtClean="0">
                <a:solidFill>
                  <a:prstClr val="black">
                    <a:tint val="75000"/>
                  </a:prstClr>
                </a:solidFill>
              </a:rPr>
              <a:pPr/>
              <a:t>11/1/2017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srgbClr val="775F55"/>
                </a:solidFill>
              </a:rPr>
              <a:t>Module 3.1</a:t>
            </a:r>
            <a:endParaRPr lang="en-US" dirty="0">
              <a:solidFill>
                <a:srgbClr val="775F55"/>
              </a:solidFill>
            </a:endParaRPr>
          </a:p>
        </p:txBody>
      </p:sp>
      <p:sp>
        <p:nvSpPr>
          <p:cNvPr id="4" name="Slide Number Placeholder 3"/>
          <p:cNvSpPr>
            <a:spLocks noGrp="1"/>
          </p:cNvSpPr>
          <p:nvPr>
            <p:ph type="sldNum" sz="quarter" idx="12"/>
          </p:nvPr>
        </p:nvSpPr>
        <p:spPr/>
        <p:txBody>
          <a:bodyPr/>
          <a:lstStyle/>
          <a:p>
            <a:fld id="{F0C94032-CD4C-4C25-B0C2-CEC720522D92}" type="slidenum">
              <a:rPr lang="en-US" smtClean="0">
                <a:solidFill>
                  <a:srgbClr val="775F55"/>
                </a:solidFill>
              </a:rPr>
              <a:pPr/>
              <a:t>‹#›</a:t>
            </a:fld>
            <a:endParaRPr lang="en-US" dirty="0">
              <a:solidFill>
                <a:srgbClr val="775F55"/>
              </a:solidFill>
            </a:endParaRPr>
          </a:p>
        </p:txBody>
      </p:sp>
      <p:pic>
        <p:nvPicPr>
          <p:cNvPr id="5" name="Content Placeholder 3" descr="ATI_PT_highres.TIF"/>
          <p:cNvPicPr>
            <a:picLocks noChangeAspect="1"/>
          </p:cNvPicPr>
          <p:nvPr userDrawn="1"/>
        </p:nvPicPr>
        <p:blipFill>
          <a:blip r:embed="rId2" cstate="print"/>
          <a:stretch>
            <a:fillRect/>
          </a:stretch>
        </p:blipFill>
        <p:spPr>
          <a:xfrm>
            <a:off x="10607040" y="6945783"/>
            <a:ext cx="3423514" cy="962863"/>
          </a:xfrm>
          <a:prstGeom prst="rect">
            <a:avLst/>
          </a:prstGeom>
        </p:spPr>
      </p:pic>
    </p:spTree>
    <p:extLst>
      <p:ext uri="{BB962C8B-B14F-4D97-AF65-F5344CB8AC3E}">
        <p14:creationId xmlns:p14="http://schemas.microsoft.com/office/powerpoint/2010/main" val="2565917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92C5C45-AD57-461D-9528-C805CE1FBBE7}" type="datetime1">
              <a:rPr lang="en-US" smtClean="0">
                <a:solidFill>
                  <a:prstClr val="black">
                    <a:tint val="75000"/>
                  </a:prstClr>
                </a:solidFill>
              </a:rPr>
              <a:pPr/>
              <a:t>11/1/2017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srgbClr val="775F55"/>
                </a:solidFill>
              </a:rPr>
              <a:t>Module 3.1</a:t>
            </a:r>
            <a:endParaRPr lang="en-US" dirty="0">
              <a:solidFill>
                <a:srgbClr val="775F55"/>
              </a:solidFill>
            </a:endParaRPr>
          </a:p>
        </p:txBody>
      </p:sp>
      <p:sp>
        <p:nvSpPr>
          <p:cNvPr id="7" name="Slide Number Placeholder 6"/>
          <p:cNvSpPr>
            <a:spLocks noGrp="1"/>
          </p:cNvSpPr>
          <p:nvPr>
            <p:ph type="sldNum" sz="quarter" idx="12"/>
          </p:nvPr>
        </p:nvSpPr>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143416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a:fld id="{E98245E7-EE16-413B-9D22-36F57A03E422}" type="datetime1">
              <a:rPr lang="en-US" smtClean="0">
                <a:solidFill>
                  <a:prstClr val="black">
                    <a:tint val="75000"/>
                  </a:prstClr>
                </a:solidFill>
              </a:rPr>
              <a:pPr defTabSz="1097280"/>
              <a:t>11/1/2017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097280"/>
            <a:r>
              <a:rPr lang="en-US">
                <a:solidFill>
                  <a:srgbClr val="775F55"/>
                </a:solidFill>
              </a:rPr>
              <a:t>Module 3.1</a:t>
            </a:r>
            <a:endParaRPr lang="en-US" dirty="0">
              <a:solidFill>
                <a:srgbClr val="775F55"/>
              </a:solidFill>
            </a:endParaRPr>
          </a:p>
        </p:txBody>
      </p:sp>
      <p:sp>
        <p:nvSpPr>
          <p:cNvPr id="7" name="Slide Number Placeholder 6"/>
          <p:cNvSpPr>
            <a:spLocks noGrp="1"/>
          </p:cNvSpPr>
          <p:nvPr>
            <p:ph type="sldNum" sz="quarter" idx="12"/>
          </p:nvPr>
        </p:nvSpPr>
        <p:spPr/>
        <p:txBody>
          <a:bodyPr/>
          <a:lstStyle/>
          <a:p>
            <a:pPr defTabSz="1097280"/>
            <a:fld id="{F0C94032-CD4C-4C25-B0C2-CEC720522D92}" type="slidenum">
              <a:rPr lang="en-US" smtClean="0"/>
              <a:pPr defTabSz="1097280"/>
              <a:t>‹#›</a:t>
            </a:fld>
            <a:endParaRPr lang="en-US" dirty="0"/>
          </a:p>
        </p:txBody>
      </p:sp>
    </p:spTree>
    <p:extLst>
      <p:ext uri="{BB962C8B-B14F-4D97-AF65-F5344CB8AC3E}">
        <p14:creationId xmlns:p14="http://schemas.microsoft.com/office/powerpoint/2010/main" val="295559898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pPr defTabSz="1097280"/>
            <a:fld id="{E98245E7-EE16-413B-9D22-36F57A03E422}" type="datetime1">
              <a:rPr lang="en-US" smtClean="0">
                <a:solidFill>
                  <a:prstClr val="black">
                    <a:tint val="75000"/>
                  </a:prstClr>
                </a:solidFill>
              </a:rPr>
              <a:pPr defTabSz="1097280"/>
              <a:t>11/1/2017</a:t>
            </a:fld>
            <a:endParaRPr lang="en-US" dirty="0">
              <a:solidFill>
                <a:prstClr val="black">
                  <a:tint val="75000"/>
                </a:prstClr>
              </a:solidFill>
            </a:endParaRPr>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pPr defTabSz="1097280"/>
            <a:r>
              <a:rPr lang="en-US">
                <a:solidFill>
                  <a:srgbClr val="775F55"/>
                </a:solidFill>
              </a:rPr>
              <a:t>Module 3.1</a:t>
            </a:r>
            <a:endParaRPr lang="en-US" dirty="0">
              <a:solidFill>
                <a:srgbClr val="775F55"/>
              </a:solidFill>
            </a:endParaRPr>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pPr defTabSz="1097280"/>
            <a:fld id="{F0C94032-CD4C-4C25-B0C2-CEC720522D92}" type="slidenum">
              <a:rPr lang="en-US" smtClean="0"/>
              <a:pPr defTabSz="1097280"/>
              <a:t>‹#›</a:t>
            </a:fld>
            <a:endParaRPr lang="en-US" dirty="0"/>
          </a:p>
        </p:txBody>
      </p:sp>
    </p:spTree>
    <p:extLst>
      <p:ext uri="{BB962C8B-B14F-4D97-AF65-F5344CB8AC3E}">
        <p14:creationId xmlns:p14="http://schemas.microsoft.com/office/powerpoint/2010/main" val="15293792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73" r:id="rId12"/>
    <p:sldLayoutId id="2147483675" r:id="rId13"/>
    <p:sldLayoutId id="2147483676" r:id="rId14"/>
    <p:sldLayoutId id="2147483650" r:id="rId15"/>
  </p:sldLayoutIdLst>
  <p:hf sldNum="0" hd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www.visualedgesb.com/" TargetMode="Externa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803" y="3631517"/>
            <a:ext cx="12618720" cy="1590676"/>
          </a:xfrm>
        </p:spPr>
        <p:txBody>
          <a:bodyPr>
            <a:normAutofit fontScale="90000"/>
          </a:bodyPr>
          <a:lstStyle/>
          <a:p>
            <a:pPr algn="ctr"/>
            <a:r>
              <a:rPr lang="es-ES" sz="6000" dirty="0"/>
              <a:t>El Programa de Estiramiento Preventivo</a:t>
            </a:r>
            <a:br>
              <a:rPr lang="es-ES" sz="5400" dirty="0"/>
            </a:br>
            <a:endParaRPr lang="en-US"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8" y="234518"/>
            <a:ext cx="2476257" cy="215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22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s-ES" dirty="0"/>
              <a:t>Relación con el trabajo</a:t>
            </a:r>
            <a:endParaRPr lang="en-US" dirty="0"/>
          </a:p>
        </p:txBody>
      </p:sp>
      <p:sp>
        <p:nvSpPr>
          <p:cNvPr id="3" name="Content Placeholder 2"/>
          <p:cNvSpPr>
            <a:spLocks noGrp="1"/>
          </p:cNvSpPr>
          <p:nvPr>
            <p:ph idx="1"/>
          </p:nvPr>
        </p:nvSpPr>
        <p:spPr/>
        <p:txBody>
          <a:bodyPr>
            <a:normAutofit/>
          </a:bodyPr>
          <a:lstStyle/>
          <a:p>
            <a:r>
              <a:rPr lang="es-ES" dirty="0">
                <a:solidFill>
                  <a:srgbClr val="C00000"/>
                </a:solidFill>
              </a:rPr>
              <a:t>Conceptos clave:</a:t>
            </a:r>
          </a:p>
          <a:p>
            <a:pPr>
              <a:buFont typeface="Arial" panose="020B0604020202020204" pitchFamily="34" charset="0"/>
              <a:buChar char="•"/>
            </a:pPr>
            <a:r>
              <a:rPr lang="es-ES" dirty="0"/>
              <a:t>Efectos de la postura prolongada / prolongada sobre las articulaciones y los músculos.</a:t>
            </a:r>
          </a:p>
          <a:p>
            <a:pPr lvl="1">
              <a:buFont typeface="Arial" panose="020B0604020202020204" pitchFamily="34" charset="0"/>
              <a:buChar char="•"/>
            </a:pPr>
            <a:r>
              <a:rPr lang="en-US" dirty="0"/>
              <a:t>Reverse it</a:t>
            </a:r>
          </a:p>
          <a:p>
            <a:pPr>
              <a:buFont typeface="Arial" panose="020B0604020202020204" pitchFamily="34" charset="0"/>
              <a:buChar char="•"/>
            </a:pPr>
            <a:r>
              <a:rPr lang="en-US" dirty="0"/>
              <a:t>Repetitive Motion affects on Muscles</a:t>
            </a:r>
          </a:p>
          <a:p>
            <a:pPr lvl="1">
              <a:buFont typeface="Arial" panose="020B0604020202020204" pitchFamily="34" charset="0"/>
              <a:buChar char="•"/>
            </a:pPr>
            <a:r>
              <a:rPr lang="en-US" dirty="0"/>
              <a:t>Relax it</a:t>
            </a:r>
          </a:p>
          <a:p>
            <a:pPr>
              <a:buFont typeface="Arial" panose="020B0604020202020204" pitchFamily="34" charset="0"/>
              <a:buChar char="•"/>
            </a:pPr>
            <a:r>
              <a:rPr lang="en-US" dirty="0"/>
              <a:t>Inactivity affects on health, joints, muscles</a:t>
            </a:r>
          </a:p>
          <a:p>
            <a:pPr lvl="1">
              <a:buFont typeface="Arial" panose="020B0604020202020204" pitchFamily="34" charset="0"/>
              <a:buChar char="•"/>
            </a:pPr>
            <a:r>
              <a:rPr lang="en-US" dirty="0"/>
              <a:t>Endorphin up!</a:t>
            </a:r>
          </a:p>
          <a:p>
            <a:pPr lvl="1"/>
            <a:endParaRPr lang="en-US"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68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s-ES" dirty="0"/>
              <a:t>Relacionados con el trabajo: REVERSE IT!</a:t>
            </a:r>
            <a:endParaRPr lang="en-US" dirty="0"/>
          </a:p>
        </p:txBody>
      </p:sp>
      <p:sp>
        <p:nvSpPr>
          <p:cNvPr id="6" name="TextBox 5"/>
          <p:cNvSpPr txBox="1"/>
          <p:nvPr/>
        </p:nvSpPr>
        <p:spPr>
          <a:xfrm>
            <a:off x="1809938" y="1904516"/>
            <a:ext cx="3915613" cy="892552"/>
          </a:xfrm>
          <a:prstGeom prst="rect">
            <a:avLst/>
          </a:prstGeom>
          <a:noFill/>
          <a:ln>
            <a:solidFill>
              <a:schemeClr val="tx1"/>
            </a:solidFill>
          </a:ln>
        </p:spPr>
        <p:txBody>
          <a:bodyPr wrap="square" rtlCol="0">
            <a:spAutoFit/>
          </a:bodyPr>
          <a:lstStyle/>
          <a:p>
            <a:pPr algn="ctr"/>
            <a:r>
              <a:rPr lang="es-ES" dirty="0"/>
              <a:t>Sin dinero o Estiramiento del pecho, Puerta.</a:t>
            </a:r>
            <a:endParaRPr lang="en-US" b="1" dirty="0"/>
          </a:p>
        </p:txBody>
      </p:sp>
      <p:sp>
        <p:nvSpPr>
          <p:cNvPr id="8" name="Rectangular Callout 7"/>
          <p:cNvSpPr/>
          <p:nvPr/>
        </p:nvSpPr>
        <p:spPr>
          <a:xfrm>
            <a:off x="7645632" y="1904516"/>
            <a:ext cx="3915613" cy="1873874"/>
          </a:xfrm>
          <a:prstGeom prst="wedgeRectCallout">
            <a:avLst>
              <a:gd name="adj1" fmla="val -20833"/>
              <a:gd name="adj2" fmla="val 50301"/>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s-ES" dirty="0"/>
              <a:t>Pausa de avance estático o dinámico. Se puede realizar como un estiramiento dinámico o estático.</a:t>
            </a:r>
            <a:endParaRPr lang="en-US" b="1" dirty="0"/>
          </a:p>
        </p:txBody>
      </p:sp>
      <p:pic>
        <p:nvPicPr>
          <p:cNvPr id="9" name="Picture 8" descr="C:\Users\jessica.chandler\AppData\Local\Microsoft\Windows\INetCache\Content.Word\20170410_105241.jpg"/>
          <p:cNvPicPr/>
          <p:nvPr/>
        </p:nvPicPr>
        <p:blipFill rotWithShape="1">
          <a:blip r:embed="rId2">
            <a:extLst>
              <a:ext uri="{28A0092B-C50C-407E-A947-70E740481C1C}">
                <a14:useLocalDpi xmlns:a14="http://schemas.microsoft.com/office/drawing/2010/main" val="0"/>
              </a:ext>
            </a:extLst>
          </a:blip>
          <a:srcRect l="7098" t="18882" r="28522" b="5191"/>
          <a:stretch/>
        </p:blipFill>
        <p:spPr bwMode="auto">
          <a:xfrm rot="5400000">
            <a:off x="1698593" y="3414854"/>
            <a:ext cx="4248446" cy="3805470"/>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3"/>
          <a:stretch>
            <a:fillRect/>
          </a:stretch>
        </p:blipFill>
        <p:spPr>
          <a:xfrm>
            <a:off x="7061981" y="3899539"/>
            <a:ext cx="5206837" cy="3542273"/>
          </a:xfrm>
          <a:prstGeom prst="rect">
            <a:avLst/>
          </a:prstGeom>
        </p:spPr>
      </p:pic>
    </p:spTree>
    <p:extLst>
      <p:ext uri="{BB962C8B-B14F-4D97-AF65-F5344CB8AC3E}">
        <p14:creationId xmlns:p14="http://schemas.microsoft.com/office/powerpoint/2010/main" val="21435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s-ES" dirty="0"/>
              <a:t>Relacionados con el trabajo: REVERSE IT!</a:t>
            </a:r>
            <a:endParaRPr lang="en-US" dirty="0"/>
          </a:p>
        </p:txBody>
      </p:sp>
      <p:sp>
        <p:nvSpPr>
          <p:cNvPr id="12" name="Rectangular Callout 11"/>
          <p:cNvSpPr/>
          <p:nvPr/>
        </p:nvSpPr>
        <p:spPr>
          <a:xfrm>
            <a:off x="6049108" y="1884049"/>
            <a:ext cx="5046783" cy="1915959"/>
          </a:xfrm>
          <a:prstGeom prst="wedgeRectCallout">
            <a:avLst>
              <a:gd name="adj1" fmla="val -20833"/>
              <a:gd name="adj2" fmla="val 50301"/>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Pausa de larga duración, estática o repetitiva hacia atrás flexión hacia atrás o trabajo de bajo nivel, así como sentarse de forma prolongada.</a:t>
            </a:r>
            <a:endParaRPr lang="en-US" b="1" dirty="0"/>
          </a:p>
        </p:txBody>
      </p:sp>
      <p:sp>
        <p:nvSpPr>
          <p:cNvPr id="2" name="TextBox 1"/>
          <p:cNvSpPr txBox="1"/>
          <p:nvPr/>
        </p:nvSpPr>
        <p:spPr>
          <a:xfrm>
            <a:off x="615462" y="1884049"/>
            <a:ext cx="4747846" cy="892552"/>
          </a:xfrm>
          <a:prstGeom prst="rect">
            <a:avLst/>
          </a:prstGeom>
          <a:noFill/>
          <a:ln>
            <a:solidFill>
              <a:schemeClr val="tx1"/>
            </a:solidFill>
          </a:ln>
        </p:spPr>
        <p:txBody>
          <a:bodyPr wrap="square" rtlCol="0">
            <a:spAutoFit/>
          </a:bodyPr>
          <a:lstStyle/>
          <a:p>
            <a:pPr algn="ctr"/>
            <a:r>
              <a:rPr lang="es-ES" dirty="0"/>
              <a:t>Extensión de espalda suave o curva de espalda</a:t>
            </a:r>
            <a:endParaRPr lang="en-US" b="1" dirty="0"/>
          </a:p>
        </p:txBody>
      </p:sp>
      <p:pic>
        <p:nvPicPr>
          <p:cNvPr id="9" name="Picture 8" descr="C:\Users\jessica.chandler\AppData\Local\Microsoft\Windows\INetCache\Content.Word\20170410_113913.jp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2032" y="3439845"/>
            <a:ext cx="5205043" cy="4051496"/>
          </a:xfrm>
          <a:prstGeom prst="rect">
            <a:avLst/>
          </a:prstGeom>
          <a:noFill/>
          <a:ln>
            <a:noFill/>
          </a:ln>
        </p:spPr>
      </p:pic>
      <p:pic>
        <p:nvPicPr>
          <p:cNvPr id="4" name="Picture 3"/>
          <p:cNvPicPr>
            <a:picLocks noChangeAspect="1"/>
          </p:cNvPicPr>
          <p:nvPr/>
        </p:nvPicPr>
        <p:blipFill>
          <a:blip r:embed="rId4"/>
          <a:stretch>
            <a:fillRect/>
          </a:stretch>
        </p:blipFill>
        <p:spPr>
          <a:xfrm>
            <a:off x="6923032" y="3942845"/>
            <a:ext cx="3274317" cy="4125270"/>
          </a:xfrm>
          <a:prstGeom prst="rect">
            <a:avLst/>
          </a:prstGeom>
        </p:spPr>
      </p:pic>
    </p:spTree>
    <p:extLst>
      <p:ext uri="{BB962C8B-B14F-4D97-AF65-F5344CB8AC3E}">
        <p14:creationId xmlns:p14="http://schemas.microsoft.com/office/powerpoint/2010/main" val="287570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s-ES" dirty="0"/>
              <a:t>Relacionados con el trabajo: RELÁJELO!</a:t>
            </a:r>
            <a:endParaRPr lang="en-US" dirty="0"/>
          </a:p>
        </p:txBody>
      </p:sp>
      <p:sp>
        <p:nvSpPr>
          <p:cNvPr id="9" name="Rectangular Callout 8"/>
          <p:cNvSpPr/>
          <p:nvPr/>
        </p:nvSpPr>
        <p:spPr>
          <a:xfrm>
            <a:off x="318765" y="2578623"/>
            <a:ext cx="4164037" cy="2142371"/>
          </a:xfrm>
          <a:prstGeom prst="wedgeRectCallout">
            <a:avLst>
              <a:gd name="adj1" fmla="val -20833"/>
              <a:gd name="adj2" fmla="val 50301"/>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a:t>Pausa del trabajo estático o dinámico de bajo nivel, escalada o tareas de pie. Se puede realizar como un estiramiento dinámico o estático.</a:t>
            </a:r>
            <a:endParaRPr lang="en-US" sz="2400" b="1" dirty="0"/>
          </a:p>
        </p:txBody>
      </p:sp>
      <p:sp>
        <p:nvSpPr>
          <p:cNvPr id="10" name="TextBox 9"/>
          <p:cNvSpPr txBox="1"/>
          <p:nvPr/>
        </p:nvSpPr>
        <p:spPr>
          <a:xfrm>
            <a:off x="519501" y="1582550"/>
            <a:ext cx="3450013" cy="892552"/>
          </a:xfrm>
          <a:prstGeom prst="rect">
            <a:avLst/>
          </a:prstGeom>
          <a:noFill/>
          <a:ln>
            <a:solidFill>
              <a:schemeClr val="tx1"/>
            </a:solidFill>
          </a:ln>
        </p:spPr>
        <p:txBody>
          <a:bodyPr wrap="square" rtlCol="0">
            <a:spAutoFit/>
          </a:bodyPr>
          <a:lstStyle/>
          <a:p>
            <a:pPr algn="ctr"/>
            <a:r>
              <a:rPr lang="es-ES" dirty="0"/>
              <a:t>Estiramiento cuádruple o Golpe de tope</a:t>
            </a:r>
            <a:endParaRPr lang="en-US" b="1" dirty="0"/>
          </a:p>
        </p:txBody>
      </p:sp>
      <p:pic>
        <p:nvPicPr>
          <p:cNvPr id="13" name="Picture 12" descr="C:\Users\jessica.chandler\AppData\Local\Microsoft\Windows\INetCache\Content.Word\20170410_104412.jp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9839" y="5081204"/>
            <a:ext cx="3377679" cy="2919113"/>
          </a:xfrm>
          <a:prstGeom prst="rect">
            <a:avLst/>
          </a:prstGeom>
          <a:noFill/>
          <a:ln>
            <a:noFill/>
          </a:ln>
        </p:spPr>
      </p:pic>
      <p:pic>
        <p:nvPicPr>
          <p:cNvPr id="14" name="Picture 13" descr="C:\Users\jessica.chandler\AppData\Local\Microsoft\Windows\INetCache\Content.Word\20170410_104914.jpg"/>
          <p:cNvPicPr/>
          <p:nvPr/>
        </p:nvPicPr>
        <p:blipFill rotWithShape="1">
          <a:blip r:embed="rId4">
            <a:extLst>
              <a:ext uri="{28A0092B-C50C-407E-A947-70E740481C1C}">
                <a14:useLocalDpi xmlns:a14="http://schemas.microsoft.com/office/drawing/2010/main" val="0"/>
              </a:ext>
            </a:extLst>
          </a:blip>
          <a:srcRect l="13537" t="10578" r="8644" b="12608"/>
          <a:stretch/>
        </p:blipFill>
        <p:spPr bwMode="auto">
          <a:xfrm rot="5400000">
            <a:off x="5079411" y="5205873"/>
            <a:ext cx="3363611" cy="2683846"/>
          </a:xfrm>
          <a:prstGeom prst="rect">
            <a:avLst/>
          </a:prstGeom>
          <a:noFill/>
          <a:ln>
            <a:noFill/>
          </a:ln>
          <a:extLst>
            <a:ext uri="{53640926-AAD7-44D8-BBD7-CCE9431645EC}">
              <a14:shadowObscured xmlns:a14="http://schemas.microsoft.com/office/drawing/2010/main"/>
            </a:ext>
          </a:extLst>
        </p:spPr>
      </p:pic>
      <p:sp>
        <p:nvSpPr>
          <p:cNvPr id="15" name="TextBox 14"/>
          <p:cNvSpPr txBox="1"/>
          <p:nvPr/>
        </p:nvSpPr>
        <p:spPr>
          <a:xfrm>
            <a:off x="5125342" y="1582550"/>
            <a:ext cx="3631796" cy="892552"/>
          </a:xfrm>
          <a:prstGeom prst="rect">
            <a:avLst/>
          </a:prstGeom>
          <a:noFill/>
          <a:ln>
            <a:solidFill>
              <a:schemeClr val="tx1"/>
            </a:solidFill>
          </a:ln>
        </p:spPr>
        <p:txBody>
          <a:bodyPr wrap="square" rtlCol="0">
            <a:spAutoFit/>
          </a:bodyPr>
          <a:lstStyle/>
          <a:p>
            <a:pPr algn="ctr"/>
            <a:r>
              <a:rPr lang="es-ES" dirty="0"/>
              <a:t>Estiramiento de la corva o un hombre de hojalata</a:t>
            </a:r>
            <a:endParaRPr lang="en-US" b="1" dirty="0"/>
          </a:p>
        </p:txBody>
      </p:sp>
      <p:sp>
        <p:nvSpPr>
          <p:cNvPr id="16" name="Rectangular Callout 15"/>
          <p:cNvSpPr/>
          <p:nvPr/>
        </p:nvSpPr>
        <p:spPr>
          <a:xfrm>
            <a:off x="4604805" y="2578623"/>
            <a:ext cx="4873303" cy="2124443"/>
          </a:xfrm>
          <a:prstGeom prst="wedgeRectCallout">
            <a:avLst>
              <a:gd name="adj1" fmla="val -20833"/>
              <a:gd name="adj2" fmla="val 50301"/>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a:t>Pausa de trabajo estático o dinámico de bajo nivel, especialmente las tareas de arrodillamiento, escalada o tareas de pie, así como sentado. Se puede realizar como un estiramiento dinámico o estático.</a:t>
            </a:r>
            <a:endParaRPr lang="en-US" sz="2400" b="1" dirty="0"/>
          </a:p>
        </p:txBody>
      </p:sp>
      <p:pic>
        <p:nvPicPr>
          <p:cNvPr id="17" name="Picture 16" descr="C:\Users\jessica.chandler\AppData\Local\Microsoft\Windows\INetCache\Content.Word\20170410_100305.jpg"/>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430985" y="1943988"/>
            <a:ext cx="2991711" cy="2873025"/>
          </a:xfrm>
          <a:prstGeom prst="rect">
            <a:avLst/>
          </a:prstGeom>
          <a:noFill/>
          <a:ln>
            <a:noFill/>
          </a:ln>
        </p:spPr>
      </p:pic>
      <p:pic>
        <p:nvPicPr>
          <p:cNvPr id="4" name="Picture 3"/>
          <p:cNvPicPr>
            <a:picLocks noChangeAspect="1"/>
          </p:cNvPicPr>
          <p:nvPr/>
        </p:nvPicPr>
        <p:blipFill>
          <a:blip r:embed="rId6"/>
          <a:stretch>
            <a:fillRect/>
          </a:stretch>
        </p:blipFill>
        <p:spPr>
          <a:xfrm>
            <a:off x="10485420" y="4865989"/>
            <a:ext cx="2910976" cy="3341776"/>
          </a:xfrm>
          <a:prstGeom prst="rect">
            <a:avLst/>
          </a:prstGeom>
        </p:spPr>
      </p:pic>
    </p:spTree>
    <p:extLst>
      <p:ext uri="{BB962C8B-B14F-4D97-AF65-F5344CB8AC3E}">
        <p14:creationId xmlns:p14="http://schemas.microsoft.com/office/powerpoint/2010/main" val="96518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s-ES" dirty="0"/>
              <a:t>Relacionados con el trabajo: RELÁJELO!</a:t>
            </a:r>
            <a:endParaRPr lang="en-US" dirty="0"/>
          </a:p>
        </p:txBody>
      </p:sp>
      <p:sp>
        <p:nvSpPr>
          <p:cNvPr id="6" name="Rectangular Callout 5"/>
          <p:cNvSpPr/>
          <p:nvPr/>
        </p:nvSpPr>
        <p:spPr>
          <a:xfrm>
            <a:off x="7322779" y="1884913"/>
            <a:ext cx="3915613" cy="1873874"/>
          </a:xfrm>
          <a:prstGeom prst="wedgeRectCallout">
            <a:avLst>
              <a:gd name="adj1" fmla="val -20833"/>
              <a:gd name="adj2" fmla="val 50301"/>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Pausa de las posturas de la muñeca estática o dinámica o los apretones, así como la activación.</a:t>
            </a:r>
            <a:endParaRPr lang="en-US" b="1" dirty="0"/>
          </a:p>
        </p:txBody>
      </p:sp>
      <p:sp>
        <p:nvSpPr>
          <p:cNvPr id="8" name="TextBox 7"/>
          <p:cNvSpPr txBox="1"/>
          <p:nvPr/>
        </p:nvSpPr>
        <p:spPr>
          <a:xfrm>
            <a:off x="1722963" y="1851872"/>
            <a:ext cx="3371850" cy="1292662"/>
          </a:xfrm>
          <a:prstGeom prst="rect">
            <a:avLst/>
          </a:prstGeom>
          <a:noFill/>
          <a:ln>
            <a:solidFill>
              <a:schemeClr val="tx1"/>
            </a:solidFill>
          </a:ln>
        </p:spPr>
        <p:txBody>
          <a:bodyPr wrap="square" rtlCol="0">
            <a:spAutoFit/>
          </a:bodyPr>
          <a:lstStyle/>
          <a:p>
            <a:pPr algn="ctr"/>
            <a:r>
              <a:rPr lang="es-ES" dirty="0"/>
              <a:t>Extensor de Muñeca y / o Estiramiento Flexor de Muñeca</a:t>
            </a:r>
            <a:endParaRPr lang="en-US" b="1" dirty="0"/>
          </a:p>
        </p:txBody>
      </p:sp>
      <p:pic>
        <p:nvPicPr>
          <p:cNvPr id="16" name="Picture 15" descr="C:\Users\jessica.chandler\AppData\Local\Microsoft\Windows\INetCache\Content.Word\20170410_113507.jpg"/>
          <p:cNvPicPr/>
          <p:nvPr/>
        </p:nvPicPr>
        <p:blipFill rotWithShape="1">
          <a:blip r:embed="rId3">
            <a:extLst>
              <a:ext uri="{28A0092B-C50C-407E-A947-70E740481C1C}">
                <a14:useLocalDpi xmlns:a14="http://schemas.microsoft.com/office/drawing/2010/main" val="0"/>
              </a:ext>
            </a:extLst>
          </a:blip>
          <a:srcRect l="28057" t="23044" r="23633" b="21300"/>
          <a:stretch/>
        </p:blipFill>
        <p:spPr bwMode="auto">
          <a:xfrm rot="5400000">
            <a:off x="1108821" y="3570486"/>
            <a:ext cx="4600133" cy="4144016"/>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a:stretch>
            <a:fillRect/>
          </a:stretch>
        </p:blipFill>
        <p:spPr>
          <a:xfrm>
            <a:off x="6951588" y="4145638"/>
            <a:ext cx="4684404" cy="2993711"/>
          </a:xfrm>
          <a:prstGeom prst="rect">
            <a:avLst/>
          </a:prstGeom>
        </p:spPr>
      </p:pic>
    </p:spTree>
    <p:extLst>
      <p:ext uri="{BB962C8B-B14F-4D97-AF65-F5344CB8AC3E}">
        <p14:creationId xmlns:p14="http://schemas.microsoft.com/office/powerpoint/2010/main" val="212173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s-ES" dirty="0"/>
              <a:t>Relacionados con el trabajo: ¡ENDORPHIN PARA ARRIBA!</a:t>
            </a:r>
            <a:endParaRPr lang="en-US" dirty="0"/>
          </a:p>
        </p:txBody>
      </p:sp>
      <p:sp>
        <p:nvSpPr>
          <p:cNvPr id="6" name="Rectangular Callout 5"/>
          <p:cNvSpPr/>
          <p:nvPr/>
        </p:nvSpPr>
        <p:spPr>
          <a:xfrm>
            <a:off x="8856158" y="1884913"/>
            <a:ext cx="3915613" cy="1111505"/>
          </a:xfrm>
          <a:prstGeom prst="wedgeRectCallout">
            <a:avLst>
              <a:gd name="adj1" fmla="val -20833"/>
              <a:gd name="adj2" fmla="val 50301"/>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Antes de levantar el producto.</a:t>
            </a:r>
            <a:endParaRPr lang="en-US" b="1" dirty="0"/>
          </a:p>
        </p:txBody>
      </p:sp>
      <p:sp>
        <p:nvSpPr>
          <p:cNvPr id="8" name="TextBox 7"/>
          <p:cNvSpPr txBox="1"/>
          <p:nvPr/>
        </p:nvSpPr>
        <p:spPr>
          <a:xfrm>
            <a:off x="692813" y="2013252"/>
            <a:ext cx="3371850" cy="492443"/>
          </a:xfrm>
          <a:prstGeom prst="rect">
            <a:avLst/>
          </a:prstGeom>
          <a:noFill/>
          <a:ln>
            <a:solidFill>
              <a:schemeClr val="tx1"/>
            </a:solidFill>
          </a:ln>
        </p:spPr>
        <p:txBody>
          <a:bodyPr wrap="square" rtlCol="0">
            <a:spAutoFit/>
          </a:bodyPr>
          <a:lstStyle/>
          <a:p>
            <a:pPr algn="ctr"/>
            <a:r>
              <a:rPr lang="es-ES" dirty="0"/>
              <a:t>Ponerse en cuclillas</a:t>
            </a:r>
            <a:endParaRPr lang="en-US" b="1" dirty="0"/>
          </a:p>
        </p:txBody>
      </p:sp>
      <p:pic>
        <p:nvPicPr>
          <p:cNvPr id="12" name="Picture 11"/>
          <p:cNvPicPr>
            <a:picLocks noChangeAspect="1"/>
          </p:cNvPicPr>
          <p:nvPr/>
        </p:nvPicPr>
        <p:blipFill>
          <a:blip r:embed="rId3"/>
          <a:stretch>
            <a:fillRect/>
          </a:stretch>
        </p:blipFill>
        <p:spPr>
          <a:xfrm>
            <a:off x="8471687" y="3418291"/>
            <a:ext cx="4768948" cy="3244372"/>
          </a:xfrm>
          <a:prstGeom prst="rect">
            <a:avLst/>
          </a:prstGeom>
        </p:spPr>
      </p:pic>
      <p:pic>
        <p:nvPicPr>
          <p:cNvPr id="13" name="Picture 12" descr="C:\Users\jessica.chandler\AppData\Local\Microsoft\Windows\INetCache\Content.Word\20170410_105054(0).jpg"/>
          <p:cNvPicPr/>
          <p:nvPr/>
        </p:nvPicPr>
        <p:blipFill rotWithShape="1">
          <a:blip r:embed="rId4">
            <a:extLst>
              <a:ext uri="{28A0092B-C50C-407E-A947-70E740481C1C}">
                <a14:useLocalDpi xmlns:a14="http://schemas.microsoft.com/office/drawing/2010/main" val="0"/>
              </a:ext>
            </a:extLst>
          </a:blip>
          <a:srcRect l="13531" t="17632" r="14064" b="18182"/>
          <a:stretch/>
        </p:blipFill>
        <p:spPr bwMode="auto">
          <a:xfrm rot="5400000">
            <a:off x="79697" y="3765017"/>
            <a:ext cx="4301490" cy="2861310"/>
          </a:xfrm>
          <a:prstGeom prst="rect">
            <a:avLst/>
          </a:prstGeom>
          <a:noFill/>
          <a:ln>
            <a:noFill/>
          </a:ln>
          <a:extLst>
            <a:ext uri="{53640926-AAD7-44D8-BBD7-CCE9431645EC}">
              <a14:shadowObscured xmlns:a14="http://schemas.microsoft.com/office/drawing/2010/main"/>
            </a:ext>
          </a:extLst>
        </p:spPr>
      </p:pic>
      <p:pic>
        <p:nvPicPr>
          <p:cNvPr id="14" name="Picture 13" descr="C:\Users\jessica.chandler\AppData\Local\Microsoft\Windows\INetCache\Content.Word\20170410_105059.jpg"/>
          <p:cNvPicPr/>
          <p:nvPr/>
        </p:nvPicPr>
        <p:blipFill rotWithShape="1">
          <a:blip r:embed="rId5">
            <a:extLst>
              <a:ext uri="{28A0092B-C50C-407E-A947-70E740481C1C}">
                <a14:useLocalDpi xmlns:a14="http://schemas.microsoft.com/office/drawing/2010/main" val="0"/>
              </a:ext>
            </a:extLst>
          </a:blip>
          <a:srcRect l="4053" t="24194" r="6641" b="20237"/>
          <a:stretch/>
        </p:blipFill>
        <p:spPr bwMode="auto">
          <a:xfrm rot="5400000">
            <a:off x="3133362" y="3775531"/>
            <a:ext cx="5483269" cy="28135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2352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s-ES" dirty="0"/>
              <a:t>Relacionados con el trabajo: ¡ENDORPHIN PARA ARRIBA!</a:t>
            </a:r>
            <a:endParaRPr lang="en-US" dirty="0"/>
          </a:p>
        </p:txBody>
      </p:sp>
      <p:sp>
        <p:nvSpPr>
          <p:cNvPr id="6" name="Rectangular Callout 5"/>
          <p:cNvSpPr/>
          <p:nvPr/>
        </p:nvSpPr>
        <p:spPr>
          <a:xfrm>
            <a:off x="8701413" y="1884913"/>
            <a:ext cx="3915613" cy="1364724"/>
          </a:xfrm>
          <a:prstGeom prst="wedgeRectCallout">
            <a:avLst>
              <a:gd name="adj1" fmla="val -20833"/>
              <a:gd name="adj2" fmla="val 50301"/>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Antes de agarrar y tirar con fuerza.</a:t>
            </a:r>
            <a:endParaRPr lang="en-US" b="1" dirty="0"/>
          </a:p>
        </p:txBody>
      </p:sp>
      <p:sp>
        <p:nvSpPr>
          <p:cNvPr id="8" name="TextBox 7"/>
          <p:cNvSpPr txBox="1"/>
          <p:nvPr/>
        </p:nvSpPr>
        <p:spPr>
          <a:xfrm>
            <a:off x="1722963" y="1974967"/>
            <a:ext cx="3371850" cy="492443"/>
          </a:xfrm>
          <a:prstGeom prst="rect">
            <a:avLst/>
          </a:prstGeom>
          <a:noFill/>
          <a:ln>
            <a:solidFill>
              <a:schemeClr val="tx1"/>
            </a:solidFill>
          </a:ln>
        </p:spPr>
        <p:txBody>
          <a:bodyPr wrap="square" rtlCol="0">
            <a:spAutoFit/>
          </a:bodyPr>
          <a:lstStyle/>
          <a:p>
            <a:pPr algn="ctr"/>
            <a:r>
              <a:rPr lang="es-ES" dirty="0"/>
              <a:t>Fans de los dedos</a:t>
            </a:r>
            <a:endParaRPr lang="en-US" b="1"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75271" y="2597863"/>
            <a:ext cx="3233617" cy="2672118"/>
          </a:xfrm>
          <a:prstGeom prst="rect">
            <a:avLst/>
          </a:prstGeom>
          <a:noFill/>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559310" y="2597863"/>
            <a:ext cx="3071006" cy="2672118"/>
          </a:xfrm>
          <a:prstGeom prst="rect">
            <a:avLst/>
          </a:prstGeom>
          <a:noFill/>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2082990" y="5400434"/>
            <a:ext cx="3189476" cy="2584609"/>
          </a:xfrm>
          <a:prstGeom prst="rect">
            <a:avLst/>
          </a:prstGeom>
          <a:noFill/>
        </p:spPr>
      </p:pic>
      <p:pic>
        <p:nvPicPr>
          <p:cNvPr id="12" name="Picture 11" descr="C:\Users\jessica.chandler\AppData\Local\Microsoft\Windows\INetCache\Content.Word\20170410_103910.jpg"/>
          <p:cNvPicPr/>
          <p:nvPr/>
        </p:nvPicPr>
        <p:blipFill rotWithShape="1">
          <a:blip r:embed="rId6">
            <a:extLst>
              <a:ext uri="{28A0092B-C50C-407E-A947-70E740481C1C}">
                <a14:useLocalDpi xmlns:a14="http://schemas.microsoft.com/office/drawing/2010/main" val="0"/>
              </a:ext>
            </a:extLst>
          </a:blip>
          <a:srcRect l="21531" t="16143" r="50870" b="40532"/>
          <a:stretch/>
        </p:blipFill>
        <p:spPr bwMode="auto">
          <a:xfrm rot="5400000">
            <a:off x="9088275" y="3056241"/>
            <a:ext cx="3249635" cy="40233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4620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dirty="0"/>
              <a:t>El Programa de Prevención</a:t>
            </a:r>
            <a:endParaRPr lang="es-ES_tradnl" dirty="0"/>
          </a:p>
        </p:txBody>
      </p:sp>
    </p:spTree>
    <p:extLst>
      <p:ext uri="{BB962C8B-B14F-4D97-AF65-F5344CB8AC3E}">
        <p14:creationId xmlns:p14="http://schemas.microsoft.com/office/powerpoint/2010/main" val="101028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s-ES" dirty="0"/>
              <a:t>Apoyar y Conducir el Programa</a:t>
            </a:r>
            <a:endParaRPr lang="en-US" dirty="0"/>
          </a:p>
        </p:txBody>
      </p:sp>
      <p:sp>
        <p:nvSpPr>
          <p:cNvPr id="3" name="Content Placeholder 2"/>
          <p:cNvSpPr>
            <a:spLocks noGrp="1"/>
          </p:cNvSpPr>
          <p:nvPr>
            <p:ph idx="1"/>
          </p:nvPr>
        </p:nvSpPr>
        <p:spPr>
          <a:xfrm>
            <a:off x="980237" y="1920240"/>
            <a:ext cx="9626803" cy="5394960"/>
          </a:xfrm>
        </p:spPr>
        <p:txBody>
          <a:bodyPr>
            <a:normAutofit fontScale="85000" lnSpcReduction="20000"/>
          </a:bodyPr>
          <a:lstStyle/>
          <a:p>
            <a:pPr marL="0" indent="0">
              <a:buNone/>
            </a:pPr>
            <a:r>
              <a:rPr lang="es-ES" altLang="es-ES_tradnl" sz="4700" b="1" dirty="0">
                <a:solidFill>
                  <a:srgbClr val="C00000"/>
                </a:solidFill>
              </a:rPr>
              <a:t>¡Solo hazlo!</a:t>
            </a:r>
            <a:r>
              <a:rPr lang="en-US" sz="4700" b="1" dirty="0">
                <a:solidFill>
                  <a:srgbClr val="C00000"/>
                </a:solidFill>
              </a:rPr>
              <a:t>  </a:t>
            </a:r>
          </a:p>
          <a:p>
            <a:r>
              <a:rPr lang="es-ES" dirty="0"/>
              <a:t>Un movimiento, una vez al día es mejor que nada</a:t>
            </a:r>
            <a:endParaRPr lang="en-US" dirty="0"/>
          </a:p>
          <a:p>
            <a:pPr marL="0" indent="0">
              <a:buNone/>
            </a:pPr>
            <a:endParaRPr lang="en-US" dirty="0"/>
          </a:p>
          <a:p>
            <a:pPr marL="0" indent="0">
              <a:buNone/>
            </a:pPr>
            <a:r>
              <a:rPr lang="es-ES" sz="4700" b="1" dirty="0">
                <a:solidFill>
                  <a:srgbClr val="C00000"/>
                </a:solidFill>
              </a:rPr>
              <a:t>Seguir</a:t>
            </a:r>
          </a:p>
          <a:p>
            <a:r>
              <a:rPr lang="es-ES" dirty="0"/>
              <a:t>Motivar inspirar</a:t>
            </a:r>
            <a:endParaRPr lang="en-US" dirty="0"/>
          </a:p>
          <a:p>
            <a:r>
              <a:rPr lang="es-ES" dirty="0"/>
              <a:t>Tómese el tiempo para proporcionar retroalimentación sobre la técnica y la postura.</a:t>
            </a:r>
          </a:p>
          <a:p>
            <a:pPr marL="0" indent="0">
              <a:buNone/>
            </a:pPr>
            <a:endParaRPr lang="en-US" dirty="0"/>
          </a:p>
          <a:p>
            <a:pPr marL="0" indent="0">
              <a:buNone/>
            </a:pPr>
            <a:r>
              <a:rPr lang="es-ES" sz="4700" b="1" dirty="0">
                <a:solidFill>
                  <a:srgbClr val="C00000"/>
                </a:solidFill>
              </a:rPr>
              <a:t>Poseer el POR QUÉ</a:t>
            </a:r>
          </a:p>
          <a:p>
            <a:pPr marL="0" indent="0">
              <a:buNone/>
            </a:pPr>
            <a:r>
              <a:rPr lang="es-ES" dirty="0"/>
              <a:t>PROPONEN EL PROGRAMA y PROPÓSITO: reunirse con el empleado donde están para demostrar su apoyo</a:t>
            </a:r>
            <a:endParaRPr lang="en-US"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59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s-ES" dirty="0"/>
              <a:t>Cómo abordar las preocupaciones</a:t>
            </a:r>
            <a:endParaRPr lang="en-US" dirty="0"/>
          </a:p>
        </p:txBody>
      </p:sp>
      <p:sp>
        <p:nvSpPr>
          <p:cNvPr id="3" name="Content Placeholder 2"/>
          <p:cNvSpPr>
            <a:spLocks noGrp="1"/>
          </p:cNvSpPr>
          <p:nvPr>
            <p:ph idx="1"/>
          </p:nvPr>
        </p:nvSpPr>
        <p:spPr>
          <a:xfrm>
            <a:off x="323557" y="1920240"/>
            <a:ext cx="13702120" cy="6013938"/>
          </a:xfrm>
        </p:spPr>
        <p:txBody>
          <a:bodyPr>
            <a:normAutofit fontScale="70000" lnSpcReduction="20000"/>
          </a:bodyPr>
          <a:lstStyle/>
          <a:p>
            <a:r>
              <a:rPr lang="es-ES" sz="4500" dirty="0"/>
              <a:t>Aumento de los informes de dolores y dolores</a:t>
            </a:r>
          </a:p>
          <a:p>
            <a:r>
              <a:rPr lang="es-ES" sz="4500" dirty="0"/>
              <a:t>Aumento de los informes de lesiones menores</a:t>
            </a:r>
          </a:p>
          <a:p>
            <a:pPr marL="0" indent="0">
              <a:buNone/>
            </a:pPr>
            <a:r>
              <a:rPr lang="es-ES" sz="3200" dirty="0"/>
              <a:t>				</a:t>
            </a:r>
            <a:endParaRPr lang="en-US" sz="900" dirty="0"/>
          </a:p>
          <a:p>
            <a:pPr marL="0" indent="0">
              <a:buNone/>
            </a:pPr>
            <a:r>
              <a:rPr lang="es-ES" sz="4500" dirty="0"/>
              <a:t>Una serie de razones para aumentar los informes:</a:t>
            </a:r>
          </a:p>
          <a:p>
            <a:pPr marL="0" indent="0">
              <a:buNone/>
            </a:pPr>
            <a:r>
              <a:rPr lang="en-US" dirty="0"/>
              <a:t>	</a:t>
            </a:r>
            <a:r>
              <a:rPr lang="en-US" sz="3800" dirty="0"/>
              <a:t>1. </a:t>
            </a:r>
            <a:r>
              <a:rPr lang="es-ES" sz="3800" dirty="0"/>
              <a:t>Técnica de estiramiento inadecuado.</a:t>
            </a:r>
          </a:p>
          <a:p>
            <a:pPr marL="0" indent="0">
              <a:buNone/>
            </a:pPr>
            <a:r>
              <a:rPr lang="es-ES" sz="3800" dirty="0">
                <a:solidFill>
                  <a:srgbClr val="C00000"/>
                </a:solidFill>
              </a:rPr>
              <a:t>		</a:t>
            </a:r>
            <a:r>
              <a:rPr lang="en-US" sz="3800" dirty="0">
                <a:solidFill>
                  <a:srgbClr val="C00000"/>
                </a:solidFill>
              </a:rPr>
              <a:t>(</a:t>
            </a:r>
            <a:r>
              <a:rPr lang="es-ES_tradnl" sz="3800" dirty="0">
                <a:solidFill>
                  <a:srgbClr val="C00000"/>
                </a:solidFill>
              </a:rPr>
              <a:t>NO poseer el programa, la implementación incorrecta</a:t>
            </a:r>
            <a:r>
              <a:rPr lang="en-US" sz="3800" dirty="0">
                <a:solidFill>
                  <a:srgbClr val="C00000"/>
                </a:solidFill>
              </a:rPr>
              <a:t>)</a:t>
            </a:r>
          </a:p>
          <a:p>
            <a:pPr marL="0" indent="0">
              <a:buNone/>
            </a:pPr>
            <a:r>
              <a:rPr lang="en-US" sz="3800" dirty="0"/>
              <a:t>	2. </a:t>
            </a:r>
            <a:r>
              <a:rPr lang="es-ES" sz="3800" dirty="0"/>
              <a:t>No hay seguimiento con los empleados participantes.</a:t>
            </a:r>
          </a:p>
          <a:p>
            <a:pPr marL="0" indent="0">
              <a:buNone/>
            </a:pPr>
            <a:r>
              <a:rPr lang="es-ES" sz="3800" dirty="0">
                <a:solidFill>
                  <a:srgbClr val="C00000"/>
                </a:solidFill>
              </a:rPr>
              <a:t>		</a:t>
            </a:r>
            <a:r>
              <a:rPr lang="en-US" sz="3800" dirty="0">
                <a:solidFill>
                  <a:srgbClr val="C00000"/>
                </a:solidFill>
              </a:rPr>
              <a:t>(</a:t>
            </a:r>
            <a:r>
              <a:rPr lang="es-ES_tradnl" sz="3800" dirty="0">
                <a:solidFill>
                  <a:srgbClr val="C00000"/>
                </a:solidFill>
              </a:rPr>
              <a:t>NO se adhiere a un plan de despliegue</a:t>
            </a:r>
            <a:r>
              <a:rPr lang="en-US" sz="3800" dirty="0">
                <a:solidFill>
                  <a:srgbClr val="C00000"/>
                </a:solidFill>
              </a:rPr>
              <a:t>) </a:t>
            </a:r>
          </a:p>
          <a:p>
            <a:pPr marL="0" indent="0">
              <a:buNone/>
            </a:pPr>
            <a:r>
              <a:rPr lang="en-US" dirty="0"/>
              <a:t>	</a:t>
            </a:r>
            <a:r>
              <a:rPr lang="en-US" sz="3800" dirty="0"/>
              <a:t>o</a:t>
            </a:r>
          </a:p>
          <a:p>
            <a:pPr marL="0" indent="0">
              <a:buNone/>
            </a:pPr>
            <a:r>
              <a:rPr lang="en-US" sz="3800" dirty="0"/>
              <a:t>	3. </a:t>
            </a:r>
            <a:r>
              <a:rPr lang="es-ES" sz="3800" dirty="0"/>
              <a:t>Estado preexistente desaparecido.</a:t>
            </a:r>
            <a:r>
              <a:rPr lang="en-US" sz="3800" dirty="0"/>
              <a:t>	</a:t>
            </a:r>
          </a:p>
          <a:p>
            <a:pPr marL="0" indent="0">
              <a:buNone/>
            </a:pPr>
            <a:r>
              <a:rPr lang="en-US" sz="3800" dirty="0"/>
              <a:t>	4. </a:t>
            </a:r>
            <a:r>
              <a:rPr lang="es-ES_tradnl" sz="3800" dirty="0"/>
              <a:t>El proceso está abriendo una vía para reportar tempranamente. </a:t>
            </a:r>
            <a:r>
              <a:rPr lang="en-US" sz="3800" dirty="0">
                <a:solidFill>
                  <a:srgbClr val="C00000"/>
                </a:solidFill>
              </a:rPr>
              <a:t>(Ergo o </a:t>
            </a:r>
            <a:r>
              <a:rPr lang="en-US" sz="3800" dirty="0" err="1">
                <a:solidFill>
                  <a:srgbClr val="C00000"/>
                </a:solidFill>
              </a:rPr>
              <a:t>preocupaciones</a:t>
            </a:r>
            <a:r>
              <a:rPr lang="en-US" sz="3800" dirty="0">
                <a:solidFill>
                  <a:srgbClr val="C00000"/>
                </a:solidFill>
              </a:rPr>
              <a:t> de </a:t>
            </a:r>
            <a:r>
              <a:rPr lang="en-US" sz="3800" dirty="0" err="1">
                <a:solidFill>
                  <a:srgbClr val="C00000"/>
                </a:solidFill>
              </a:rPr>
              <a:t>seguridad</a:t>
            </a:r>
            <a:r>
              <a:rPr lang="en-US" sz="3800" dirty="0">
                <a:solidFill>
                  <a:srgbClr val="C00000"/>
                </a:solidFill>
              </a:rPr>
              <a:t>)     </a:t>
            </a:r>
            <a:r>
              <a:rPr lang="es-ES_tradnl" sz="3800" dirty="0">
                <a:solidFill>
                  <a:srgbClr val="C00000"/>
                </a:solidFill>
              </a:rPr>
              <a:t>Bueno, continúe usando el programa para disminuir la gravedad y mejorar el tiempo de recuperación, o prevenir una lesión más seria en el futuro. PERO TENGA EL PROCESO!</a:t>
            </a:r>
            <a:endParaRPr lang="en-US" sz="3800" dirty="0">
              <a:solidFill>
                <a:srgbClr val="C00000"/>
              </a:solidFill>
            </a:endParaRP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75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acy.bierce\Desktop\baby-form push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80" y="4142356"/>
            <a:ext cx="5715000" cy="307752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stacy.bierce\Desktop\Baby-squ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894" y="754379"/>
            <a:ext cx="5074920" cy="3887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79413" y="4828929"/>
            <a:ext cx="3980939" cy="560588"/>
          </a:xfrm>
          <a:prstGeom prst="rect">
            <a:avLst/>
          </a:prstGeom>
          <a:noFill/>
        </p:spPr>
        <p:txBody>
          <a:bodyPr wrap="square" lIns="97967" tIns="48983" rIns="97967" bIns="48983" rtlCol="0">
            <a:spAutoFit/>
          </a:bodyPr>
          <a:lstStyle/>
          <a:p>
            <a:pPr defTabSz="1097280"/>
            <a:r>
              <a:rPr lang="en-US" sz="3000" b="1" dirty="0">
                <a:solidFill>
                  <a:srgbClr val="C00000"/>
                </a:solidFill>
              </a:rPr>
              <a:t>¿</a:t>
            </a:r>
            <a:r>
              <a:rPr lang="en-US" sz="3000" b="1" dirty="0" err="1">
                <a:solidFill>
                  <a:srgbClr val="C00000"/>
                </a:solidFill>
              </a:rPr>
              <a:t>Entonces</a:t>
            </a:r>
            <a:r>
              <a:rPr lang="en-US" sz="3000" b="1" dirty="0">
                <a:solidFill>
                  <a:srgbClr val="C00000"/>
                </a:solidFill>
              </a:rPr>
              <a:t> </a:t>
            </a:r>
            <a:r>
              <a:rPr lang="en-US" sz="3000" b="1" dirty="0" err="1">
                <a:solidFill>
                  <a:srgbClr val="C00000"/>
                </a:solidFill>
              </a:rPr>
              <a:t>qué</a:t>
            </a:r>
            <a:r>
              <a:rPr lang="en-US" sz="3000" b="1" dirty="0">
                <a:solidFill>
                  <a:srgbClr val="C00000"/>
                </a:solidFill>
              </a:rPr>
              <a:t> </a:t>
            </a:r>
            <a:r>
              <a:rPr lang="en-US" sz="3000" b="1" dirty="0" err="1">
                <a:solidFill>
                  <a:srgbClr val="C00000"/>
                </a:solidFill>
              </a:rPr>
              <a:t>pasó</a:t>
            </a:r>
            <a:r>
              <a:rPr lang="en-US" sz="3000" b="1" dirty="0">
                <a:solidFill>
                  <a:srgbClr val="C00000"/>
                </a:solidFill>
              </a:rPr>
              <a:t>?</a:t>
            </a:r>
          </a:p>
        </p:txBody>
      </p:sp>
      <p:sp>
        <p:nvSpPr>
          <p:cNvPr id="9" name="TextBox 8"/>
          <p:cNvSpPr txBox="1"/>
          <p:nvPr/>
        </p:nvSpPr>
        <p:spPr>
          <a:xfrm>
            <a:off x="2200731" y="3359037"/>
            <a:ext cx="5292112" cy="1022252"/>
          </a:xfrm>
          <a:prstGeom prst="rect">
            <a:avLst/>
          </a:prstGeom>
          <a:noFill/>
        </p:spPr>
        <p:txBody>
          <a:bodyPr wrap="square" lIns="97967" tIns="48983" rIns="97967" bIns="48983" rtlCol="0">
            <a:spAutoFit/>
          </a:bodyPr>
          <a:lstStyle/>
          <a:p>
            <a:pPr defTabSz="1097280"/>
            <a:r>
              <a:rPr lang="en-US" sz="3000" b="1" dirty="0">
                <a:solidFill>
                  <a:srgbClr val="C00000"/>
                </a:solidFill>
              </a:rPr>
              <a:t>¡</a:t>
            </a:r>
            <a:r>
              <a:rPr lang="en-US" sz="3000" b="1" dirty="0" err="1">
                <a:solidFill>
                  <a:srgbClr val="C00000"/>
                </a:solidFill>
              </a:rPr>
              <a:t>Todos</a:t>
            </a:r>
            <a:r>
              <a:rPr lang="en-US" sz="3000" b="1" dirty="0">
                <a:solidFill>
                  <a:srgbClr val="C00000"/>
                </a:solidFill>
              </a:rPr>
              <a:t> </a:t>
            </a:r>
            <a:r>
              <a:rPr lang="en-US" sz="3000" b="1" dirty="0" err="1">
                <a:solidFill>
                  <a:srgbClr val="C00000"/>
                </a:solidFill>
              </a:rPr>
              <a:t>empezamos</a:t>
            </a:r>
            <a:r>
              <a:rPr lang="en-US" sz="3000" b="1" dirty="0">
                <a:solidFill>
                  <a:srgbClr val="C00000"/>
                </a:solidFill>
              </a:rPr>
              <a:t> </a:t>
            </a:r>
            <a:r>
              <a:rPr lang="en-US" sz="3000" b="1" dirty="0" err="1">
                <a:solidFill>
                  <a:srgbClr val="C00000"/>
                </a:solidFill>
              </a:rPr>
              <a:t>aquí</a:t>
            </a:r>
            <a:r>
              <a:rPr lang="en-US" sz="3000" b="1" dirty="0">
                <a:solidFill>
                  <a:srgbClr val="C00000"/>
                </a:solidFill>
              </a:rPr>
              <a:t>!</a:t>
            </a:r>
          </a:p>
          <a:p>
            <a:pPr defTabSz="1097280"/>
            <a:endParaRPr lang="en-US" sz="3000" b="1" dirty="0">
              <a:solidFill>
                <a:srgbClr val="C00000"/>
              </a:solidFill>
            </a:endParaRPr>
          </a:p>
        </p:txBody>
      </p:sp>
      <p:sp>
        <p:nvSpPr>
          <p:cNvPr id="2" name="Rectangle 1"/>
          <p:cNvSpPr/>
          <p:nvPr/>
        </p:nvSpPr>
        <p:spPr>
          <a:xfrm>
            <a:off x="7726680" y="6868501"/>
            <a:ext cx="2336574" cy="306672"/>
          </a:xfrm>
          <a:prstGeom prst="rect">
            <a:avLst/>
          </a:prstGeom>
        </p:spPr>
        <p:txBody>
          <a:bodyPr wrap="none" lIns="97967" tIns="48983" rIns="97967" bIns="48983">
            <a:spAutoFit/>
          </a:bodyPr>
          <a:lstStyle/>
          <a:p>
            <a:pPr defTabSz="1097280"/>
            <a:r>
              <a:rPr lang="en-US" sz="1350" u="sng" dirty="0">
                <a:solidFill>
                  <a:prstClr val="black"/>
                </a:solidFill>
                <a:hlinkClick r:id="rId4"/>
              </a:rPr>
              <a:t>http://www.visualedgesb.com/</a:t>
            </a:r>
            <a:endParaRPr lang="en-US" sz="1350" dirty="0">
              <a:solidFill>
                <a:prstClr val="black"/>
              </a:solidFill>
            </a:endParaRPr>
          </a:p>
        </p:txBody>
      </p:sp>
      <p:pic>
        <p:nvPicPr>
          <p:cNvPr id="7" name="Picture 2" descr="C:\Users\stacy.bierce\Desktop\china squ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2053"/>
            <a:ext cx="3910847" cy="23488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7294385" y="5742959"/>
            <a:ext cx="3201165" cy="2065950"/>
          </a:xfrm>
          <a:prstGeom prst="rect">
            <a:avLst/>
          </a:prstGeom>
        </p:spPr>
      </p:pic>
      <p:pic>
        <p:nvPicPr>
          <p:cNvPr id="4" name="Picture 3"/>
          <p:cNvPicPr>
            <a:picLocks noChangeAspect="1"/>
          </p:cNvPicPr>
          <p:nvPr/>
        </p:nvPicPr>
        <p:blipFill>
          <a:blip r:embed="rId7"/>
          <a:stretch>
            <a:fillRect/>
          </a:stretch>
        </p:blipFill>
        <p:spPr>
          <a:xfrm>
            <a:off x="4005545" y="1085403"/>
            <a:ext cx="3581651" cy="2050904"/>
          </a:xfrm>
          <a:prstGeom prst="rect">
            <a:avLst/>
          </a:prstGeom>
        </p:spPr>
      </p:pic>
      <p:pic>
        <p:nvPicPr>
          <p:cNvPr id="6" name="Picture 5"/>
          <p:cNvPicPr>
            <a:picLocks noChangeAspect="1"/>
          </p:cNvPicPr>
          <p:nvPr/>
        </p:nvPicPr>
        <p:blipFill>
          <a:blip r:embed="rId8"/>
          <a:stretch>
            <a:fillRect/>
          </a:stretch>
        </p:blipFill>
        <p:spPr>
          <a:xfrm>
            <a:off x="357253" y="6391769"/>
            <a:ext cx="3145809" cy="1566808"/>
          </a:xfrm>
          <a:prstGeom prst="rect">
            <a:avLst/>
          </a:prstGeom>
        </p:spPr>
      </p:pic>
      <p:pic>
        <p:nvPicPr>
          <p:cNvPr id="8" name="Picture 7"/>
          <p:cNvPicPr>
            <a:picLocks noChangeAspect="1"/>
          </p:cNvPicPr>
          <p:nvPr/>
        </p:nvPicPr>
        <p:blipFill>
          <a:blip r:embed="rId9"/>
          <a:stretch>
            <a:fillRect/>
          </a:stretch>
        </p:blipFill>
        <p:spPr>
          <a:xfrm>
            <a:off x="12704071" y="3136307"/>
            <a:ext cx="1432684" cy="3639627"/>
          </a:xfrm>
          <a:prstGeom prst="rect">
            <a:avLst/>
          </a:prstGeom>
        </p:spPr>
      </p:pic>
    </p:spTree>
    <p:extLst>
      <p:ext uri="{BB962C8B-B14F-4D97-AF65-F5344CB8AC3E}">
        <p14:creationId xmlns:p14="http://schemas.microsoft.com/office/powerpoint/2010/main" val="357909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s-ES_tradnl" dirty="0"/>
            </a:br>
            <a:r>
              <a:rPr lang="es-ES_tradnl" sz="6000" dirty="0"/>
              <a:t>¿Cómo implementar el programa?</a:t>
            </a:r>
            <a:br>
              <a:rPr lang="es-ES_tradnl" dirty="0"/>
            </a:br>
            <a:endParaRPr lang="es-ES_tradnl" dirty="0"/>
          </a:p>
        </p:txBody>
      </p:sp>
      <p:sp>
        <p:nvSpPr>
          <p:cNvPr id="3" name="Content Placeholder 2"/>
          <p:cNvSpPr>
            <a:spLocks noGrp="1"/>
          </p:cNvSpPr>
          <p:nvPr>
            <p:ph idx="1"/>
          </p:nvPr>
        </p:nvSpPr>
        <p:spPr>
          <a:xfrm>
            <a:off x="980237" y="2067950"/>
            <a:ext cx="13045440" cy="5405512"/>
          </a:xfrm>
        </p:spPr>
        <p:txBody>
          <a:bodyPr>
            <a:normAutofit fontScale="92500" lnSpcReduction="10000"/>
          </a:bodyPr>
          <a:lstStyle/>
          <a:p>
            <a:pPr marL="0" indent="0">
              <a:buNone/>
            </a:pPr>
            <a:r>
              <a:rPr lang="en-US" sz="3600" dirty="0"/>
              <a:t>1. </a:t>
            </a:r>
            <a:r>
              <a:rPr lang="es-ES_tradnl" sz="3600" dirty="0">
                <a:solidFill>
                  <a:srgbClr val="C00000"/>
                </a:solidFill>
              </a:rPr>
              <a:t>¡CONSIGA COMPRAR! </a:t>
            </a:r>
            <a:r>
              <a:rPr lang="es-ES_tradnl" sz="3600" dirty="0"/>
              <a:t>Planifique con el liderazgo de su granja para discutir la propiedad, metas y expectativas.</a:t>
            </a:r>
          </a:p>
          <a:p>
            <a:pPr marL="0" indent="0">
              <a:buNone/>
            </a:pPr>
            <a:endParaRPr lang="en-US" sz="300" dirty="0"/>
          </a:p>
          <a:p>
            <a:pPr marL="0" indent="0">
              <a:buNone/>
            </a:pPr>
            <a:r>
              <a:rPr lang="en-US" sz="3600" dirty="0"/>
              <a:t>2. </a:t>
            </a:r>
            <a:r>
              <a:rPr lang="en-US" sz="3600" dirty="0">
                <a:solidFill>
                  <a:srgbClr val="C00000"/>
                </a:solidFill>
              </a:rPr>
              <a:t>¡COMUNICAR! </a:t>
            </a:r>
            <a:r>
              <a:rPr lang="en-US" sz="3600" dirty="0" err="1"/>
              <a:t>Crear</a:t>
            </a:r>
            <a:r>
              <a:rPr lang="en-US" sz="3600" dirty="0"/>
              <a:t> un memo de </a:t>
            </a:r>
            <a:r>
              <a:rPr lang="en-US" sz="3600" dirty="0" err="1"/>
              <a:t>toda</a:t>
            </a:r>
            <a:r>
              <a:rPr lang="en-US" sz="3600" dirty="0"/>
              <a:t> la </a:t>
            </a:r>
            <a:r>
              <a:rPr lang="en-US" sz="3600" dirty="0" err="1"/>
              <a:t>empresa</a:t>
            </a:r>
            <a:r>
              <a:rPr lang="en-US" sz="3600" dirty="0"/>
              <a:t> para </a:t>
            </a:r>
            <a:r>
              <a:rPr lang="en-US" sz="3600" dirty="0" err="1"/>
              <a:t>informar</a:t>
            </a:r>
            <a:r>
              <a:rPr lang="en-US" sz="3600" dirty="0"/>
              <a:t> a </a:t>
            </a:r>
            <a:r>
              <a:rPr lang="en-US" sz="3600" dirty="0" err="1"/>
              <a:t>todos</a:t>
            </a:r>
            <a:r>
              <a:rPr lang="en-US" sz="3600" dirty="0"/>
              <a:t> del </a:t>
            </a:r>
            <a:r>
              <a:rPr lang="en-US" sz="3600" dirty="0" err="1"/>
              <a:t>programa</a:t>
            </a:r>
            <a:r>
              <a:rPr lang="en-US" sz="3600" dirty="0"/>
              <a:t> que se </a:t>
            </a:r>
            <a:r>
              <a:rPr lang="en-US" sz="3600" dirty="0" err="1"/>
              <a:t>está</a:t>
            </a:r>
            <a:r>
              <a:rPr lang="en-US" sz="3600" dirty="0"/>
              <a:t> </a:t>
            </a:r>
            <a:r>
              <a:rPr lang="en-US" sz="3600" dirty="0" err="1"/>
              <a:t>adoptando</a:t>
            </a:r>
            <a:r>
              <a:rPr lang="en-US" sz="3600" dirty="0"/>
              <a:t> e </a:t>
            </a:r>
            <a:r>
              <a:rPr lang="en-US" sz="3600" dirty="0" err="1"/>
              <a:t>implementado</a:t>
            </a:r>
            <a:r>
              <a:rPr lang="en-US" sz="3600" dirty="0"/>
              <a:t>.</a:t>
            </a:r>
          </a:p>
          <a:p>
            <a:pPr marL="0" indent="0">
              <a:buNone/>
            </a:pPr>
            <a:endParaRPr lang="en-US" sz="900" dirty="0"/>
          </a:p>
          <a:p>
            <a:pPr marL="0" indent="0">
              <a:buNone/>
            </a:pPr>
            <a:r>
              <a:rPr lang="en-US" sz="3600" dirty="0"/>
              <a:t>3. </a:t>
            </a:r>
            <a:r>
              <a:rPr lang="es-ES_tradnl" sz="3600" dirty="0">
                <a:solidFill>
                  <a:srgbClr val="C00000"/>
                </a:solidFill>
              </a:rPr>
              <a:t>ESTABLECER EL SEGUIMIENTO! </a:t>
            </a:r>
            <a:r>
              <a:rPr lang="es-ES_tradnl" sz="3600" dirty="0"/>
              <a:t>Puede adjuntar una encuesta previa y posterior a su programa para rastrear los resultados. Puede rastrear la participación en la rutina antes del cambio.</a:t>
            </a:r>
            <a:endParaRPr lang="en-US" sz="900" dirty="0"/>
          </a:p>
          <a:p>
            <a:pPr marL="0" indent="0">
              <a:buNone/>
            </a:pPr>
            <a:r>
              <a:rPr lang="en-US" sz="3600" dirty="0"/>
              <a:t>4. </a:t>
            </a:r>
            <a:r>
              <a:rPr lang="es-ES_tradnl" sz="3600" dirty="0">
                <a:solidFill>
                  <a:srgbClr val="C00000"/>
                </a:solidFill>
              </a:rPr>
              <a:t>¡HACERLE RECOMPENSA! </a:t>
            </a:r>
            <a:r>
              <a:rPr lang="es-ES_tradnl" sz="3600" dirty="0"/>
              <a:t>Puede incentivar pero recomendar recompensas de programas sostenibles. Ex. Entradas a los participantes para la oportunidad en premios de la rifa.</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84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a:t>¿</a:t>
            </a:r>
            <a:r>
              <a:rPr lang="en-US" sz="5400" dirty="0" err="1"/>
              <a:t>Cómo</a:t>
            </a:r>
            <a:r>
              <a:rPr lang="en-US" sz="5400" dirty="0"/>
              <a:t> </a:t>
            </a:r>
            <a:r>
              <a:rPr lang="en-US" sz="5400" dirty="0" err="1"/>
              <a:t>implementar</a:t>
            </a:r>
            <a:r>
              <a:rPr lang="en-US" sz="5400" dirty="0"/>
              <a:t> el </a:t>
            </a:r>
            <a:r>
              <a:rPr lang="en-US" sz="5400" dirty="0" err="1"/>
              <a:t>programa</a:t>
            </a:r>
            <a:r>
              <a:rPr lang="en-US" sz="5400" dirty="0"/>
              <a:t>?</a:t>
            </a:r>
          </a:p>
        </p:txBody>
      </p:sp>
      <p:sp>
        <p:nvSpPr>
          <p:cNvPr id="3" name="Content Placeholder 2"/>
          <p:cNvSpPr>
            <a:spLocks noGrp="1"/>
          </p:cNvSpPr>
          <p:nvPr>
            <p:ph idx="1"/>
          </p:nvPr>
        </p:nvSpPr>
        <p:spPr/>
        <p:txBody>
          <a:bodyPr>
            <a:normAutofit/>
          </a:bodyPr>
          <a:lstStyle/>
          <a:p>
            <a:pPr marL="0" indent="0">
              <a:buNone/>
            </a:pPr>
            <a:r>
              <a:rPr lang="en-US" dirty="0"/>
              <a:t>5. </a:t>
            </a:r>
            <a:r>
              <a:rPr lang="es-ES_tradnl" dirty="0">
                <a:solidFill>
                  <a:srgbClr val="C00000"/>
                </a:solidFill>
              </a:rPr>
              <a:t>¡TREN! </a:t>
            </a:r>
            <a:r>
              <a:rPr lang="es-ES_tradnl" dirty="0"/>
              <a:t>Establezca horarios y fechas para proporcionar una educación de 30-45 minutos para incluir instrucción en los tramos reales.</a:t>
            </a:r>
          </a:p>
          <a:p>
            <a:pPr marL="0" indent="0">
              <a:buNone/>
            </a:pPr>
            <a:endParaRPr lang="en-US" sz="800" dirty="0"/>
          </a:p>
          <a:p>
            <a:pPr marL="0" indent="0">
              <a:buNone/>
            </a:pPr>
            <a:r>
              <a:rPr lang="en-US" dirty="0"/>
              <a:t>6. </a:t>
            </a:r>
            <a:r>
              <a:rPr lang="es-ES_tradnl" dirty="0">
                <a:solidFill>
                  <a:srgbClr val="C00000"/>
                </a:solidFill>
              </a:rPr>
              <a:t>¡SEGUIR! </a:t>
            </a:r>
            <a:r>
              <a:rPr lang="es-ES_tradnl" dirty="0"/>
              <a:t>Establecer horarios y fechas para reunir a los empleados en el sitio de trabajo para revisar los tramos, de nuevo.</a:t>
            </a:r>
            <a:endParaRPr lang="en-US" dirty="0"/>
          </a:p>
          <a:p>
            <a:pPr marL="0" indent="0">
              <a:buNone/>
            </a:pPr>
            <a:endParaRPr lang="en-US" sz="800" dirty="0"/>
          </a:p>
          <a:p>
            <a:pPr marL="0" indent="0">
              <a:buNone/>
            </a:pPr>
            <a:r>
              <a:rPr lang="en-US" dirty="0"/>
              <a:t>7. </a:t>
            </a:r>
            <a:r>
              <a:rPr lang="es-ES_tradnl" dirty="0">
                <a:solidFill>
                  <a:srgbClr val="C00000"/>
                </a:solidFill>
              </a:rPr>
              <a:t>SEGUIMIENTO, OTRA VEZ! </a:t>
            </a:r>
            <a:r>
              <a:rPr lang="es-ES_tradnl" dirty="0"/>
              <a:t>Utilizar los médicos de la Terapia Física de ATI para proporcionar otro seguimiento, serán capaces de abordar las modificaciones y la técnica correcta.</a:t>
            </a:r>
          </a:p>
          <a:p>
            <a:pPr marL="0" indent="0">
              <a:buNone/>
            </a:pPr>
            <a:r>
              <a:rPr lang="es-ES_tradnl" dirty="0">
                <a:solidFill>
                  <a:srgbClr val="C00000"/>
                </a:solidFill>
              </a:rPr>
              <a:t>MANTENGA EL PROGRAMA FRESCO Y PARTE DE OPERACIONES DIARIAS!</a:t>
            </a:r>
            <a:endParaRPr lang="en-US" dirty="0">
              <a:solidFill>
                <a:srgbClr val="C00000"/>
              </a:solidFill>
            </a:endParaRP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24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80237" y="0"/>
            <a:ext cx="13045440" cy="1615924"/>
          </a:xfrm>
        </p:spPr>
        <p:txBody>
          <a:bodyPr>
            <a:noAutofit/>
          </a:bodyPr>
          <a:lstStyle/>
          <a:p>
            <a:r>
              <a:rPr lang="es-ES_tradnl" sz="5400" dirty="0"/>
              <a:t>Rutina de calentamiento / movimiento dinámico previo al cambio</a:t>
            </a:r>
          </a:p>
        </p:txBody>
      </p:sp>
      <p:sp>
        <p:nvSpPr>
          <p:cNvPr id="11" name="TextBox 10"/>
          <p:cNvSpPr txBox="1"/>
          <p:nvPr/>
        </p:nvSpPr>
        <p:spPr>
          <a:xfrm>
            <a:off x="980237" y="1727981"/>
            <a:ext cx="13171860" cy="2985433"/>
          </a:xfrm>
          <a:prstGeom prst="rect">
            <a:avLst/>
          </a:prstGeom>
          <a:noFill/>
        </p:spPr>
        <p:txBody>
          <a:bodyPr wrap="square" rtlCol="0">
            <a:spAutoFit/>
          </a:bodyPr>
          <a:lstStyle/>
          <a:p>
            <a:r>
              <a:rPr lang="es-ES_tradnl" sz="4000" dirty="0">
                <a:solidFill>
                  <a:srgbClr val="C00000"/>
                </a:solidFill>
              </a:rPr>
              <a:t>Toma sólo 5 minutos </a:t>
            </a:r>
            <a:r>
              <a:rPr lang="es-ES_tradnl" sz="4000" dirty="0"/>
              <a:t>para calentar el cuerpo antes del trabajo </a:t>
            </a:r>
            <a:r>
              <a:rPr lang="es-ES_tradnl" sz="4000" u="sng" dirty="0"/>
              <a:t>y / o después de los descansos</a:t>
            </a:r>
            <a:r>
              <a:rPr lang="es-ES_tradnl" sz="4000" dirty="0"/>
              <a:t>.</a:t>
            </a:r>
          </a:p>
          <a:p>
            <a:r>
              <a:rPr lang="es-ES_tradnl" sz="3600" dirty="0"/>
              <a:t>Realizar cada estiramiento hasta 10 veces cada uno.</a:t>
            </a:r>
          </a:p>
          <a:p>
            <a:r>
              <a:rPr lang="es-ES_tradnl" sz="3600" dirty="0"/>
              <a:t>Comience lento y controlado moviéndose a través de los movimientos.</a:t>
            </a:r>
          </a:p>
          <a:p>
            <a:r>
              <a:rPr lang="es-ES_tradnl" sz="3600" dirty="0"/>
              <a:t>NO tiene que ser cronometrada; no es una carrera.</a:t>
            </a:r>
            <a:endParaRPr lang="en-US" sz="3600" dirty="0"/>
          </a:p>
        </p:txBody>
      </p:sp>
      <p:pic>
        <p:nvPicPr>
          <p:cNvPr id="10" name="Picture 9" descr="C:\Users\jessica.chandler\AppData\Local\Microsoft\Windows\INetCache\Content.Word\20170410_103910.jpg"/>
          <p:cNvPicPr/>
          <p:nvPr/>
        </p:nvPicPr>
        <p:blipFill rotWithShape="1">
          <a:blip r:embed="rId3">
            <a:extLst>
              <a:ext uri="{28A0092B-C50C-407E-A947-70E740481C1C}">
                <a14:useLocalDpi xmlns:a14="http://schemas.microsoft.com/office/drawing/2010/main" val="0"/>
              </a:ext>
            </a:extLst>
          </a:blip>
          <a:srcRect l="21531" t="16143" r="50870" b="40532"/>
          <a:stretch/>
        </p:blipFill>
        <p:spPr bwMode="auto">
          <a:xfrm rot="5400000">
            <a:off x="1450660" y="4377053"/>
            <a:ext cx="3249635" cy="4023359"/>
          </a:xfrm>
          <a:prstGeom prst="rect">
            <a:avLst/>
          </a:prstGeom>
          <a:noFill/>
          <a:ln>
            <a:noFill/>
          </a:ln>
          <a:extLst>
            <a:ext uri="{53640926-AAD7-44D8-BBD7-CCE9431645EC}">
              <a14:shadowObscured xmlns:a14="http://schemas.microsoft.com/office/drawing/2010/main"/>
            </a:ext>
          </a:extLst>
        </p:spPr>
      </p:pic>
      <p:sp>
        <p:nvSpPr>
          <p:cNvPr id="2" name="Oval 1"/>
          <p:cNvSpPr/>
          <p:nvPr/>
        </p:nvSpPr>
        <p:spPr>
          <a:xfrm>
            <a:off x="1863238" y="6320394"/>
            <a:ext cx="1414534" cy="14188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4" name="Picture 13"/>
          <p:cNvPicPr/>
          <p:nvPr/>
        </p:nvPicPr>
        <p:blipFill>
          <a:blip r:embed="rId4"/>
          <a:stretch>
            <a:fillRect/>
          </a:stretch>
        </p:blipFill>
        <p:spPr>
          <a:xfrm>
            <a:off x="5636308" y="4763915"/>
            <a:ext cx="4576835" cy="3251563"/>
          </a:xfrm>
          <a:prstGeom prst="rect">
            <a:avLst/>
          </a:prstGeom>
        </p:spPr>
      </p:pic>
    </p:spTree>
    <p:extLst>
      <p:ext uri="{BB962C8B-B14F-4D97-AF65-F5344CB8AC3E}">
        <p14:creationId xmlns:p14="http://schemas.microsoft.com/office/powerpoint/2010/main" val="2506338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jessica.chandler\AppData\Local\Microsoft\Windows\INetCache\Content.Word\20170410_105054(0).jpg"/>
          <p:cNvPicPr/>
          <p:nvPr/>
        </p:nvPicPr>
        <p:blipFill rotWithShape="1">
          <a:blip r:embed="rId3">
            <a:extLst>
              <a:ext uri="{28A0092B-C50C-407E-A947-70E740481C1C}">
                <a14:useLocalDpi xmlns:a14="http://schemas.microsoft.com/office/drawing/2010/main" val="0"/>
              </a:ext>
            </a:extLst>
          </a:blip>
          <a:srcRect l="13531" t="17632" r="14064" b="18182"/>
          <a:stretch/>
        </p:blipFill>
        <p:spPr bwMode="auto">
          <a:xfrm rot="5400000">
            <a:off x="93764" y="3444189"/>
            <a:ext cx="4301490" cy="2861310"/>
          </a:xfrm>
          <a:prstGeom prst="rect">
            <a:avLst/>
          </a:prstGeom>
          <a:noFill/>
          <a:ln>
            <a:noFill/>
          </a:ln>
          <a:extLst>
            <a:ext uri="{53640926-AAD7-44D8-BBD7-CCE9431645EC}">
              <a14:shadowObscured xmlns:a14="http://schemas.microsoft.com/office/drawing/2010/main"/>
            </a:ext>
          </a:extLst>
        </p:spPr>
      </p:pic>
      <p:pic>
        <p:nvPicPr>
          <p:cNvPr id="10" name="Picture 9" descr="C:\Users\jessica.chandler\AppData\Local\Microsoft\Windows\INetCache\Content.Word\20170410_105059.jpg"/>
          <p:cNvPicPr/>
          <p:nvPr/>
        </p:nvPicPr>
        <p:blipFill rotWithShape="1">
          <a:blip r:embed="rId4">
            <a:extLst>
              <a:ext uri="{28A0092B-C50C-407E-A947-70E740481C1C}">
                <a14:useLocalDpi xmlns:a14="http://schemas.microsoft.com/office/drawing/2010/main" val="0"/>
              </a:ext>
            </a:extLst>
          </a:blip>
          <a:srcRect l="4053" t="24194" r="6641" b="20237"/>
          <a:stretch/>
        </p:blipFill>
        <p:spPr bwMode="auto">
          <a:xfrm rot="5400000">
            <a:off x="2758833" y="3332481"/>
            <a:ext cx="5483269" cy="2813538"/>
          </a:xfrm>
          <a:prstGeom prst="rect">
            <a:avLst/>
          </a:prstGeom>
          <a:noFill/>
          <a:ln>
            <a:noFill/>
          </a:ln>
          <a:extLst>
            <a:ext uri="{53640926-AAD7-44D8-BBD7-CCE9431645EC}">
              <a14:shadowObscured xmlns:a14="http://schemas.microsoft.com/office/drawing/2010/main"/>
            </a:ext>
          </a:extLst>
        </p:spPr>
      </p:pic>
      <p:pic>
        <p:nvPicPr>
          <p:cNvPr id="12" name="Picture 11" descr="C:\Users\jessica.chandler\AppData\Local\Microsoft\Windows\INetCache\Content.Word\20170410_104324.jpg"/>
          <p:cNvPicPr/>
          <p:nvPr/>
        </p:nvPicPr>
        <p:blipFill rotWithShape="1">
          <a:blip r:embed="rId5">
            <a:extLst>
              <a:ext uri="{28A0092B-C50C-407E-A947-70E740481C1C}">
                <a14:useLocalDpi xmlns:a14="http://schemas.microsoft.com/office/drawing/2010/main" val="0"/>
              </a:ext>
            </a:extLst>
          </a:blip>
          <a:srcRect l="13285" t="21802" r="11132" b="20353"/>
          <a:stretch/>
        </p:blipFill>
        <p:spPr bwMode="auto">
          <a:xfrm rot="5400000">
            <a:off x="6978442" y="3370081"/>
            <a:ext cx="4490720" cy="2738339"/>
          </a:xfrm>
          <a:prstGeom prst="rect">
            <a:avLst/>
          </a:prstGeom>
          <a:noFill/>
          <a:ln>
            <a:noFill/>
          </a:ln>
          <a:extLst>
            <a:ext uri="{53640926-AAD7-44D8-BBD7-CCE9431645EC}">
              <a14:shadowObscured xmlns:a14="http://schemas.microsoft.com/office/drawing/2010/main"/>
            </a:ext>
          </a:extLst>
        </p:spPr>
      </p:pic>
      <p:pic>
        <p:nvPicPr>
          <p:cNvPr id="13" name="Picture 12" descr="C:\Users\jessica.chandler\AppData\Local\Microsoft\Windows\INetCache\Content.Word\20170410_104345.jpg"/>
          <p:cNvPicPr/>
          <p:nvPr/>
        </p:nvPicPr>
        <p:blipFill rotWithShape="1">
          <a:blip r:embed="rId6">
            <a:extLst>
              <a:ext uri="{28A0092B-C50C-407E-A947-70E740481C1C}">
                <a14:useLocalDpi xmlns:a14="http://schemas.microsoft.com/office/drawing/2010/main" val="0"/>
              </a:ext>
            </a:extLst>
          </a:blip>
          <a:srcRect l="14516" t="19343" b="11818"/>
          <a:stretch/>
        </p:blipFill>
        <p:spPr bwMode="auto">
          <a:xfrm rot="5400000">
            <a:off x="10147884" y="3346160"/>
            <a:ext cx="4490723" cy="2786184"/>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813854" y="1997615"/>
            <a:ext cx="2861311" cy="492443"/>
          </a:xfrm>
          <a:prstGeom prst="rect">
            <a:avLst/>
          </a:prstGeom>
          <a:noFill/>
        </p:spPr>
        <p:txBody>
          <a:bodyPr wrap="square" rtlCol="0">
            <a:spAutoFit/>
          </a:bodyPr>
          <a:lstStyle/>
          <a:p>
            <a:r>
              <a:rPr lang="en-US" dirty="0" err="1"/>
              <a:t>Ponerse</a:t>
            </a:r>
            <a:r>
              <a:rPr lang="en-US" dirty="0"/>
              <a:t> </a:t>
            </a:r>
            <a:r>
              <a:rPr lang="en-US" dirty="0" err="1"/>
              <a:t>en</a:t>
            </a:r>
            <a:r>
              <a:rPr lang="en-US" dirty="0"/>
              <a:t> </a:t>
            </a:r>
            <a:r>
              <a:rPr lang="en-US" dirty="0" err="1"/>
              <a:t>cuclillas</a:t>
            </a:r>
            <a:endParaRPr lang="es-ES_tradnl" dirty="0"/>
          </a:p>
        </p:txBody>
      </p:sp>
      <p:sp>
        <p:nvSpPr>
          <p:cNvPr id="3" name="TextBox 2"/>
          <p:cNvSpPr txBox="1"/>
          <p:nvPr/>
        </p:nvSpPr>
        <p:spPr>
          <a:xfrm>
            <a:off x="7854632" y="1811547"/>
            <a:ext cx="2859376" cy="492443"/>
          </a:xfrm>
          <a:prstGeom prst="rect">
            <a:avLst/>
          </a:prstGeom>
          <a:noFill/>
        </p:spPr>
        <p:txBody>
          <a:bodyPr wrap="square" rtlCol="0">
            <a:spAutoFit/>
          </a:bodyPr>
          <a:lstStyle/>
          <a:p>
            <a:r>
              <a:rPr lang="en-US" dirty="0"/>
              <a:t>Lunge con </a:t>
            </a:r>
            <a:r>
              <a:rPr lang="en-US" dirty="0" err="1"/>
              <a:t>rotación</a:t>
            </a:r>
            <a:endParaRPr lang="es-ES_tradnl" dirty="0"/>
          </a:p>
        </p:txBody>
      </p:sp>
      <p:sp>
        <p:nvSpPr>
          <p:cNvPr id="11" name="Title 1"/>
          <p:cNvSpPr>
            <a:spLocks noGrp="1"/>
          </p:cNvSpPr>
          <p:nvPr>
            <p:ph type="title"/>
          </p:nvPr>
        </p:nvSpPr>
        <p:spPr>
          <a:xfrm>
            <a:off x="980237" y="0"/>
            <a:ext cx="13045440" cy="1615924"/>
          </a:xfrm>
        </p:spPr>
        <p:txBody>
          <a:bodyPr>
            <a:noAutofit/>
          </a:bodyPr>
          <a:lstStyle/>
          <a:p>
            <a:r>
              <a:rPr lang="es-ES_tradnl" sz="5400" dirty="0"/>
              <a:t>Rutina de calentamiento / movimiento dinámico previo al cambio</a:t>
            </a:r>
          </a:p>
        </p:txBody>
      </p:sp>
    </p:spTree>
    <p:extLst>
      <p:ext uri="{BB962C8B-B14F-4D97-AF65-F5344CB8AC3E}">
        <p14:creationId xmlns:p14="http://schemas.microsoft.com/office/powerpoint/2010/main" val="2697232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jessica.chandler\AppData\Local\Microsoft\Windows\INetCache\Content.Word\20170410_105145(1).jpg"/>
          <p:cNvPicPr/>
          <p:nvPr/>
        </p:nvPicPr>
        <p:blipFill rotWithShape="1">
          <a:blip r:embed="rId2">
            <a:extLst>
              <a:ext uri="{28A0092B-C50C-407E-A947-70E740481C1C}">
                <a14:useLocalDpi xmlns:a14="http://schemas.microsoft.com/office/drawing/2010/main" val="0"/>
              </a:ext>
            </a:extLst>
          </a:blip>
          <a:srcRect l="8854" t="8274" r="33727" b="7106"/>
          <a:stretch/>
        </p:blipFill>
        <p:spPr bwMode="auto">
          <a:xfrm rot="5400000">
            <a:off x="3979359" y="1812936"/>
            <a:ext cx="3105345" cy="3313110"/>
          </a:xfrm>
          <a:prstGeom prst="rect">
            <a:avLst/>
          </a:prstGeom>
          <a:noFill/>
          <a:ln>
            <a:noFill/>
          </a:ln>
          <a:extLst>
            <a:ext uri="{53640926-AAD7-44D8-BBD7-CCE9431645EC}">
              <a14:shadowObscured xmlns:a14="http://schemas.microsoft.com/office/drawing/2010/main"/>
            </a:ext>
          </a:extLst>
        </p:spPr>
      </p:pic>
      <p:pic>
        <p:nvPicPr>
          <p:cNvPr id="9" name="Picture 8" descr="C:\Users\jessica.chandler\AppData\Local\Microsoft\Windows\INetCache\Content.Word\20170410_105150(0).jpg"/>
          <p:cNvPicPr/>
          <p:nvPr/>
        </p:nvPicPr>
        <p:blipFill rotWithShape="1">
          <a:blip r:embed="rId3">
            <a:extLst>
              <a:ext uri="{28A0092B-C50C-407E-A947-70E740481C1C}">
                <a14:useLocalDpi xmlns:a14="http://schemas.microsoft.com/office/drawing/2010/main" val="0"/>
              </a:ext>
            </a:extLst>
          </a:blip>
          <a:srcRect l="9962" t="7210" r="32248"/>
          <a:stretch/>
        </p:blipFill>
        <p:spPr bwMode="auto">
          <a:xfrm rot="5400000">
            <a:off x="471853" y="4947828"/>
            <a:ext cx="3086517" cy="3386267"/>
          </a:xfrm>
          <a:prstGeom prst="rect">
            <a:avLst/>
          </a:prstGeom>
          <a:noFill/>
          <a:ln>
            <a:noFill/>
          </a:ln>
          <a:extLst>
            <a:ext uri="{53640926-AAD7-44D8-BBD7-CCE9431645EC}">
              <a14:shadowObscured xmlns:a14="http://schemas.microsoft.com/office/drawing/2010/main"/>
            </a:ext>
          </a:extLst>
        </p:spPr>
      </p:pic>
      <p:pic>
        <p:nvPicPr>
          <p:cNvPr id="10" name="Picture 9" descr="C:\Users\jessica.chandler\AppData\Local\Microsoft\Windows\INetCache\Content.Word\20170410_105211.jpg"/>
          <p:cNvPicPr/>
          <p:nvPr/>
        </p:nvPicPr>
        <p:blipFill rotWithShape="1">
          <a:blip r:embed="rId4">
            <a:extLst>
              <a:ext uri="{28A0092B-C50C-407E-A947-70E740481C1C}">
                <a14:useLocalDpi xmlns:a14="http://schemas.microsoft.com/office/drawing/2010/main" val="0"/>
              </a:ext>
            </a:extLst>
          </a:blip>
          <a:srcRect l="9900" t="11990" r="27595"/>
          <a:stretch/>
        </p:blipFill>
        <p:spPr bwMode="auto">
          <a:xfrm rot="5400000">
            <a:off x="3964579" y="4960213"/>
            <a:ext cx="3131897" cy="3316117"/>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500332" y="2804322"/>
            <a:ext cx="3001993" cy="492443"/>
          </a:xfrm>
          <a:prstGeom prst="rect">
            <a:avLst/>
          </a:prstGeom>
          <a:noFill/>
        </p:spPr>
        <p:txBody>
          <a:bodyPr wrap="square" rtlCol="0">
            <a:spAutoFit/>
          </a:bodyPr>
          <a:lstStyle/>
          <a:p>
            <a:pPr algn="ctr"/>
            <a:r>
              <a:rPr lang="en-US" dirty="0" err="1"/>
              <a:t>Nadadores</a:t>
            </a:r>
            <a:endParaRPr lang="es-ES_tradnl" dirty="0"/>
          </a:p>
        </p:txBody>
      </p:sp>
      <p:pic>
        <p:nvPicPr>
          <p:cNvPr id="14" name="Picture 13" descr="C:\Users\jessica.chandler\AppData\Local\Microsoft\Windows\INetCache\Content.Word\20170410_114702.jpg"/>
          <p:cNvPicPr/>
          <p:nvPr/>
        </p:nvPicPr>
        <p:blipFill rotWithShape="1">
          <a:blip r:embed="rId5" cstate="print">
            <a:extLst>
              <a:ext uri="{28A0092B-C50C-407E-A947-70E740481C1C}">
                <a14:useLocalDpi xmlns:a14="http://schemas.microsoft.com/office/drawing/2010/main" val="0"/>
              </a:ext>
            </a:extLst>
          </a:blip>
          <a:srcRect l="9234" r="14726" b="-6"/>
          <a:stretch/>
        </p:blipFill>
        <p:spPr bwMode="auto">
          <a:xfrm rot="5400000">
            <a:off x="7750007" y="3436801"/>
            <a:ext cx="3224607" cy="3289990"/>
          </a:xfrm>
          <a:prstGeom prst="rect">
            <a:avLst/>
          </a:prstGeom>
          <a:noFill/>
          <a:ln>
            <a:noFill/>
          </a:ln>
          <a:extLst>
            <a:ext uri="{53640926-AAD7-44D8-BBD7-CCE9431645EC}">
              <a14:shadowObscured xmlns:a14="http://schemas.microsoft.com/office/drawing/2010/main"/>
            </a:ext>
          </a:extLst>
        </p:spPr>
      </p:pic>
      <p:pic>
        <p:nvPicPr>
          <p:cNvPr id="15" name="Picture 14" descr="C:\Users\jessica.chandler\AppData\Local\Microsoft\Windows\INetCache\Content.Word\20170410_114711.jpg"/>
          <p:cNvPicPr/>
          <p:nvPr/>
        </p:nvPicPr>
        <p:blipFill rotWithShape="1">
          <a:blip r:embed="rId6" cstate="print">
            <a:extLst>
              <a:ext uri="{28A0092B-C50C-407E-A947-70E740481C1C}">
                <a14:useLocalDpi xmlns:a14="http://schemas.microsoft.com/office/drawing/2010/main" val="0"/>
              </a:ext>
            </a:extLst>
          </a:blip>
          <a:srcRect l="11984" r="11475"/>
          <a:stretch/>
        </p:blipFill>
        <p:spPr bwMode="auto">
          <a:xfrm rot="5400000">
            <a:off x="11165853" y="3505601"/>
            <a:ext cx="3224611" cy="3152392"/>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9540815" y="2311879"/>
            <a:ext cx="3788323" cy="492443"/>
          </a:xfrm>
          <a:prstGeom prst="rect">
            <a:avLst/>
          </a:prstGeom>
          <a:noFill/>
        </p:spPr>
        <p:txBody>
          <a:bodyPr wrap="square" rtlCol="0">
            <a:spAutoFit/>
          </a:bodyPr>
          <a:lstStyle/>
          <a:p>
            <a:pPr algn="ctr"/>
            <a:r>
              <a:rPr lang="es-ES_tradnl" dirty="0"/>
              <a:t>Alcance lateral de la curva</a:t>
            </a:r>
          </a:p>
        </p:txBody>
      </p:sp>
      <p:sp>
        <p:nvSpPr>
          <p:cNvPr id="11" name="Title 1"/>
          <p:cNvSpPr>
            <a:spLocks noGrp="1"/>
          </p:cNvSpPr>
          <p:nvPr>
            <p:ph type="title"/>
          </p:nvPr>
        </p:nvSpPr>
        <p:spPr>
          <a:xfrm>
            <a:off x="980237" y="0"/>
            <a:ext cx="13045440" cy="1615924"/>
          </a:xfrm>
        </p:spPr>
        <p:txBody>
          <a:bodyPr>
            <a:noAutofit/>
          </a:bodyPr>
          <a:lstStyle/>
          <a:p>
            <a:r>
              <a:rPr lang="es-ES_tradnl" sz="5400" dirty="0"/>
              <a:t>Rutina de calentamiento / movimiento dinámico previo al cambio</a:t>
            </a:r>
          </a:p>
        </p:txBody>
      </p:sp>
    </p:spTree>
    <p:extLst>
      <p:ext uri="{BB962C8B-B14F-4D97-AF65-F5344CB8AC3E}">
        <p14:creationId xmlns:p14="http://schemas.microsoft.com/office/powerpoint/2010/main" val="2135049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9019" y="1928603"/>
            <a:ext cx="2861311" cy="492443"/>
          </a:xfrm>
          <a:prstGeom prst="rect">
            <a:avLst/>
          </a:prstGeom>
          <a:noFill/>
        </p:spPr>
        <p:txBody>
          <a:bodyPr wrap="square" rtlCol="0">
            <a:spAutoFit/>
          </a:bodyPr>
          <a:lstStyle/>
          <a:p>
            <a:pPr algn="ctr"/>
            <a:r>
              <a:rPr lang="en-US" dirty="0" err="1"/>
              <a:t>Árbitros</a:t>
            </a:r>
            <a:endParaRPr lang="en-US" dirty="0"/>
          </a:p>
        </p:txBody>
      </p:sp>
      <p:sp>
        <p:nvSpPr>
          <p:cNvPr id="3" name="TextBox 2"/>
          <p:cNvSpPr txBox="1"/>
          <p:nvPr/>
        </p:nvSpPr>
        <p:spPr>
          <a:xfrm>
            <a:off x="8749482" y="1911352"/>
            <a:ext cx="2859376" cy="492443"/>
          </a:xfrm>
          <a:prstGeom prst="rect">
            <a:avLst/>
          </a:prstGeom>
          <a:noFill/>
        </p:spPr>
        <p:txBody>
          <a:bodyPr wrap="square" rtlCol="0">
            <a:spAutoFit/>
          </a:bodyPr>
          <a:lstStyle/>
          <a:p>
            <a:pPr algn="ctr"/>
            <a:r>
              <a:rPr lang="en-US" dirty="0" err="1"/>
              <a:t>Postura</a:t>
            </a:r>
            <a:r>
              <a:rPr lang="en-US" dirty="0"/>
              <a:t> Ds</a:t>
            </a:r>
            <a:endParaRPr lang="es-ES_tradnl" dirty="0"/>
          </a:p>
        </p:txBody>
      </p:sp>
      <p:pic>
        <p:nvPicPr>
          <p:cNvPr id="9" name="Picture 8" descr="C:\Users\jessica.chandler\AppData\Local\Microsoft\Windows\INetCache\Content.Word\20170410_114446.jpg"/>
          <p:cNvPicPr/>
          <p:nvPr/>
        </p:nvPicPr>
        <p:blipFill rotWithShape="1">
          <a:blip r:embed="rId3" cstate="print">
            <a:extLst>
              <a:ext uri="{28A0092B-C50C-407E-A947-70E740481C1C}">
                <a14:useLocalDpi xmlns:a14="http://schemas.microsoft.com/office/drawing/2010/main" val="0"/>
              </a:ext>
            </a:extLst>
          </a:blip>
          <a:srcRect l="22921" t="4130" r="36034"/>
          <a:stretch/>
        </p:blipFill>
        <p:spPr bwMode="auto">
          <a:xfrm rot="5400000">
            <a:off x="1992682" y="1667129"/>
            <a:ext cx="2410009" cy="4434899"/>
          </a:xfrm>
          <a:prstGeom prst="rect">
            <a:avLst/>
          </a:prstGeom>
          <a:noFill/>
          <a:ln>
            <a:noFill/>
          </a:ln>
          <a:extLst>
            <a:ext uri="{53640926-AAD7-44D8-BBD7-CCE9431645EC}">
              <a14:shadowObscured xmlns:a14="http://schemas.microsoft.com/office/drawing/2010/main"/>
            </a:ext>
          </a:extLst>
        </p:spPr>
      </p:pic>
      <p:pic>
        <p:nvPicPr>
          <p:cNvPr id="11" name="Picture 10" descr="C:\Users\jessica.chandler\AppData\Local\Microsoft\Windows\INetCache\Content.Word\20170410_114437.jpg"/>
          <p:cNvPicPr/>
          <p:nvPr/>
        </p:nvPicPr>
        <p:blipFill rotWithShape="1">
          <a:blip r:embed="rId4" cstate="print">
            <a:extLst>
              <a:ext uri="{28A0092B-C50C-407E-A947-70E740481C1C}">
                <a14:useLocalDpi xmlns:a14="http://schemas.microsoft.com/office/drawing/2010/main" val="0"/>
              </a:ext>
            </a:extLst>
          </a:blip>
          <a:srcRect l="6255" t="14044" r="41765" b="20301"/>
          <a:stretch/>
        </p:blipFill>
        <p:spPr bwMode="auto">
          <a:xfrm rot="5400000">
            <a:off x="1763978" y="5176225"/>
            <a:ext cx="2832909" cy="2894276"/>
          </a:xfrm>
          <a:prstGeom prst="rect">
            <a:avLst/>
          </a:prstGeom>
          <a:noFill/>
          <a:ln>
            <a:noFill/>
          </a:ln>
          <a:extLst>
            <a:ext uri="{53640926-AAD7-44D8-BBD7-CCE9431645EC}">
              <a14:shadowObscured xmlns:a14="http://schemas.microsoft.com/office/drawing/2010/main"/>
            </a:ext>
          </a:extLst>
        </p:spPr>
      </p:pic>
      <p:pic>
        <p:nvPicPr>
          <p:cNvPr id="14" name="Picture 13" descr="C:\Users\jessica.chandler\AppData\Local\Microsoft\Windows\INetCache\Content.Word\20170410_114049.jpg"/>
          <p:cNvPicPr/>
          <p:nvPr/>
        </p:nvPicPr>
        <p:blipFill rotWithShape="1">
          <a:blip r:embed="rId5" cstate="print">
            <a:extLst>
              <a:ext uri="{28A0092B-C50C-407E-A947-70E740481C1C}">
                <a14:useLocalDpi xmlns:a14="http://schemas.microsoft.com/office/drawing/2010/main" val="0"/>
              </a:ext>
            </a:extLst>
          </a:blip>
          <a:srcRect l="6467" t="19980" r="25599" b="6190"/>
          <a:stretch/>
        </p:blipFill>
        <p:spPr bwMode="auto">
          <a:xfrm rot="5400000">
            <a:off x="8028973" y="2814158"/>
            <a:ext cx="4300394" cy="3625118"/>
          </a:xfrm>
          <a:prstGeom prst="rect">
            <a:avLst/>
          </a:prstGeom>
          <a:noFill/>
          <a:ln>
            <a:noFill/>
          </a:ln>
          <a:extLst>
            <a:ext uri="{53640926-AAD7-44D8-BBD7-CCE9431645EC}">
              <a14:shadowObscured xmlns:a14="http://schemas.microsoft.com/office/drawing/2010/main"/>
            </a:ext>
          </a:extLst>
        </p:spPr>
      </p:pic>
      <p:sp>
        <p:nvSpPr>
          <p:cNvPr id="15" name="Up Arrow 14"/>
          <p:cNvSpPr/>
          <p:nvPr/>
        </p:nvSpPr>
        <p:spPr>
          <a:xfrm>
            <a:off x="10993763" y="4357921"/>
            <a:ext cx="310551" cy="129641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es-ES_tradnl"/>
          </a:p>
        </p:txBody>
      </p:sp>
      <p:sp>
        <p:nvSpPr>
          <p:cNvPr id="16" name="Curved Left Arrow 15"/>
          <p:cNvSpPr/>
          <p:nvPr/>
        </p:nvSpPr>
        <p:spPr>
          <a:xfrm rot="21404696">
            <a:off x="11410646" y="4389105"/>
            <a:ext cx="528365" cy="1329554"/>
          </a:xfrm>
          <a:prstGeom prst="curved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es-ES_tradnl"/>
          </a:p>
        </p:txBody>
      </p:sp>
      <p:sp>
        <p:nvSpPr>
          <p:cNvPr id="12" name="Title 1"/>
          <p:cNvSpPr>
            <a:spLocks noGrp="1"/>
          </p:cNvSpPr>
          <p:nvPr>
            <p:ph type="title"/>
          </p:nvPr>
        </p:nvSpPr>
        <p:spPr>
          <a:xfrm>
            <a:off x="980237" y="0"/>
            <a:ext cx="13045440" cy="1615924"/>
          </a:xfrm>
        </p:spPr>
        <p:txBody>
          <a:bodyPr>
            <a:noAutofit/>
          </a:bodyPr>
          <a:lstStyle/>
          <a:p>
            <a:r>
              <a:rPr lang="es-ES_tradnl" sz="5400" dirty="0"/>
              <a:t>Rutina de calentamiento / movimiento dinámico previo al cambio</a:t>
            </a:r>
          </a:p>
        </p:txBody>
      </p:sp>
    </p:spTree>
    <p:extLst>
      <p:ext uri="{BB962C8B-B14F-4D97-AF65-F5344CB8AC3E}">
        <p14:creationId xmlns:p14="http://schemas.microsoft.com/office/powerpoint/2010/main" val="3996048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5469" y="1925742"/>
            <a:ext cx="2861311" cy="492443"/>
          </a:xfrm>
          <a:prstGeom prst="rect">
            <a:avLst/>
          </a:prstGeom>
          <a:noFill/>
        </p:spPr>
        <p:txBody>
          <a:bodyPr wrap="square" rtlCol="0">
            <a:spAutoFit/>
          </a:bodyPr>
          <a:lstStyle/>
          <a:p>
            <a:pPr algn="ctr"/>
            <a:r>
              <a:rPr lang="en-US" dirty="0" err="1"/>
              <a:t>Rodillos</a:t>
            </a:r>
            <a:r>
              <a:rPr lang="en-US" dirty="0"/>
              <a:t> de </a:t>
            </a:r>
            <a:r>
              <a:rPr lang="en-US" dirty="0" err="1"/>
              <a:t>muñeca</a:t>
            </a:r>
            <a:endParaRPr lang="es-ES_tradnl" dirty="0"/>
          </a:p>
        </p:txBody>
      </p:sp>
      <p:sp>
        <p:nvSpPr>
          <p:cNvPr id="3" name="TextBox 2"/>
          <p:cNvSpPr txBox="1"/>
          <p:nvPr/>
        </p:nvSpPr>
        <p:spPr>
          <a:xfrm>
            <a:off x="8249150" y="1902723"/>
            <a:ext cx="2859376" cy="492443"/>
          </a:xfrm>
          <a:prstGeom prst="rect">
            <a:avLst/>
          </a:prstGeom>
          <a:noFill/>
        </p:spPr>
        <p:txBody>
          <a:bodyPr wrap="square" rtlCol="0">
            <a:spAutoFit/>
          </a:bodyPr>
          <a:lstStyle/>
          <a:p>
            <a:pPr algn="ctr"/>
            <a:r>
              <a:rPr lang="en-US" dirty="0"/>
              <a:t>Fans de </a:t>
            </a:r>
            <a:r>
              <a:rPr lang="en-US" dirty="0" err="1"/>
              <a:t>los</a:t>
            </a:r>
            <a:r>
              <a:rPr lang="en-US" dirty="0"/>
              <a:t> </a:t>
            </a:r>
            <a:r>
              <a:rPr lang="en-US" dirty="0" err="1"/>
              <a:t>dedos</a:t>
            </a:r>
            <a:endParaRPr lang="es-ES_tradnl" dirty="0"/>
          </a:p>
        </p:txBody>
      </p:sp>
      <p:pic>
        <p:nvPicPr>
          <p:cNvPr id="10" name="Picture 9" descr="C:\Users\jessica.chandler\Pictures\MESH Stretch Pictures\20170505_094648.jpg"/>
          <p:cNvPicPr/>
          <p:nvPr/>
        </p:nvPicPr>
        <p:blipFill rotWithShape="1">
          <a:blip r:embed="rId3" cstate="print">
            <a:extLst>
              <a:ext uri="{28A0092B-C50C-407E-A947-70E740481C1C}">
                <a14:useLocalDpi xmlns:a14="http://schemas.microsoft.com/office/drawing/2010/main" val="0"/>
              </a:ext>
            </a:extLst>
          </a:blip>
          <a:srcRect l="9838" r="24434"/>
          <a:stretch/>
        </p:blipFill>
        <p:spPr bwMode="auto">
          <a:xfrm rot="5400000">
            <a:off x="1470819" y="2814233"/>
            <a:ext cx="3617710" cy="4142026"/>
          </a:xfrm>
          <a:prstGeom prst="rect">
            <a:avLst/>
          </a:prstGeom>
          <a:noFill/>
          <a:ln>
            <a:noFill/>
          </a:ln>
          <a:extLst>
            <a:ext uri="{53640926-AAD7-44D8-BBD7-CCE9431645EC}">
              <a14:shadowObscured xmlns:a14="http://schemas.microsoft.com/office/drawing/2010/main"/>
            </a:ext>
          </a:extLst>
        </p:spPr>
      </p:pic>
      <p:sp>
        <p:nvSpPr>
          <p:cNvPr id="12" name="Curved Right Arrow 11"/>
          <p:cNvSpPr/>
          <p:nvPr/>
        </p:nvSpPr>
        <p:spPr>
          <a:xfrm rot="11026656">
            <a:off x="4796461" y="4901019"/>
            <a:ext cx="516808" cy="1152880"/>
          </a:xfrm>
          <a:prstGeom prst="curvedRightArrow">
            <a:avLst>
              <a:gd name="adj1" fmla="val 25000"/>
              <a:gd name="adj2" fmla="val 72917"/>
              <a:gd name="adj3" fmla="val 25000"/>
            </a:avLst>
          </a:prstGeom>
          <a:solidFill>
            <a:srgbClr val="FF000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endParaRPr lang="es-ES_tradnl"/>
          </a:p>
        </p:txBody>
      </p:sp>
      <p:sp>
        <p:nvSpPr>
          <p:cNvPr id="13" name="Curved Right Arrow 12"/>
          <p:cNvSpPr/>
          <p:nvPr/>
        </p:nvSpPr>
        <p:spPr>
          <a:xfrm rot="11026656">
            <a:off x="1869183" y="4901019"/>
            <a:ext cx="516808" cy="1152880"/>
          </a:xfrm>
          <a:prstGeom prst="curvedRightArrow">
            <a:avLst>
              <a:gd name="adj1" fmla="val 25000"/>
              <a:gd name="adj2" fmla="val 72917"/>
              <a:gd name="adj3" fmla="val 25000"/>
            </a:avLst>
          </a:prstGeom>
          <a:solidFill>
            <a:srgbClr val="FF000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endParaRPr lang="es-ES_tradnl"/>
          </a:p>
        </p:txBody>
      </p:sp>
      <p:sp>
        <p:nvSpPr>
          <p:cNvPr id="17" name="Curved Right Arrow 16"/>
          <p:cNvSpPr/>
          <p:nvPr/>
        </p:nvSpPr>
        <p:spPr>
          <a:xfrm rot="409707">
            <a:off x="4014512" y="4911882"/>
            <a:ext cx="516808" cy="1152880"/>
          </a:xfrm>
          <a:prstGeom prst="curvedRightArrow">
            <a:avLst>
              <a:gd name="adj1" fmla="val 25000"/>
              <a:gd name="adj2" fmla="val 72917"/>
              <a:gd name="adj3" fmla="val 25000"/>
            </a:avLst>
          </a:prstGeom>
          <a:solidFill>
            <a:srgbClr val="FF000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endParaRPr lang="es-ES_tradnl"/>
          </a:p>
        </p:txBody>
      </p:sp>
      <p:sp>
        <p:nvSpPr>
          <p:cNvPr id="18" name="Curved Right Arrow 17"/>
          <p:cNvSpPr/>
          <p:nvPr/>
        </p:nvSpPr>
        <p:spPr>
          <a:xfrm>
            <a:off x="1208661" y="5000000"/>
            <a:ext cx="516808" cy="1152880"/>
          </a:xfrm>
          <a:prstGeom prst="curvedRightArrow">
            <a:avLst>
              <a:gd name="adj1" fmla="val 25000"/>
              <a:gd name="adj2" fmla="val 72917"/>
              <a:gd name="adj3" fmla="val 25000"/>
            </a:avLst>
          </a:prstGeom>
          <a:solidFill>
            <a:srgbClr val="FF000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endParaRPr lang="es-ES_tradnl"/>
          </a:p>
        </p:txBody>
      </p:sp>
      <p:pic>
        <p:nvPicPr>
          <p:cNvPr id="19" name="Picture 18"/>
          <p:cNvPicPr/>
          <p:nvPr/>
        </p:nvPicPr>
        <p:blipFill>
          <a:blip r:embed="rId4">
            <a:extLst>
              <a:ext uri="{28A0092B-C50C-407E-A947-70E740481C1C}">
                <a14:useLocalDpi xmlns:a14="http://schemas.microsoft.com/office/drawing/2010/main" val="0"/>
              </a:ext>
            </a:extLst>
          </a:blip>
          <a:srcRect/>
          <a:stretch>
            <a:fillRect/>
          </a:stretch>
        </p:blipFill>
        <p:spPr bwMode="auto">
          <a:xfrm>
            <a:off x="7231766" y="2784392"/>
            <a:ext cx="3233617" cy="2672118"/>
          </a:xfrm>
          <a:prstGeom prst="rect">
            <a:avLst/>
          </a:prstGeom>
          <a:noFill/>
        </p:spPr>
      </p:pic>
      <p:pic>
        <p:nvPicPr>
          <p:cNvPr id="20" name="Picture 19"/>
          <p:cNvPicPr/>
          <p:nvPr/>
        </p:nvPicPr>
        <p:blipFill>
          <a:blip r:embed="rId5">
            <a:extLst>
              <a:ext uri="{28A0092B-C50C-407E-A947-70E740481C1C}">
                <a14:useLocalDpi xmlns:a14="http://schemas.microsoft.com/office/drawing/2010/main" val="0"/>
              </a:ext>
            </a:extLst>
          </a:blip>
          <a:srcRect/>
          <a:stretch>
            <a:fillRect/>
          </a:stretch>
        </p:blipFill>
        <p:spPr bwMode="auto">
          <a:xfrm>
            <a:off x="10765763" y="2765837"/>
            <a:ext cx="3071006" cy="2672118"/>
          </a:xfrm>
          <a:prstGeom prst="rect">
            <a:avLst/>
          </a:prstGeom>
          <a:noFill/>
        </p:spPr>
      </p:pic>
      <p:pic>
        <p:nvPicPr>
          <p:cNvPr id="21" name="Picture 20"/>
          <p:cNvPicPr/>
          <p:nvPr/>
        </p:nvPicPr>
        <p:blipFill>
          <a:blip r:embed="rId6">
            <a:extLst>
              <a:ext uri="{28A0092B-C50C-407E-A947-70E740481C1C}">
                <a14:useLocalDpi xmlns:a14="http://schemas.microsoft.com/office/drawing/2010/main" val="0"/>
              </a:ext>
            </a:extLst>
          </a:blip>
          <a:srcRect/>
          <a:stretch>
            <a:fillRect/>
          </a:stretch>
        </p:blipFill>
        <p:spPr bwMode="auto">
          <a:xfrm>
            <a:off x="7231766" y="5593232"/>
            <a:ext cx="3189476" cy="2584609"/>
          </a:xfrm>
          <a:prstGeom prst="rect">
            <a:avLst/>
          </a:prstGeom>
          <a:noFill/>
        </p:spPr>
      </p:pic>
      <p:sp>
        <p:nvSpPr>
          <p:cNvPr id="14" name="Title 1"/>
          <p:cNvSpPr>
            <a:spLocks noGrp="1"/>
          </p:cNvSpPr>
          <p:nvPr>
            <p:ph type="title"/>
          </p:nvPr>
        </p:nvSpPr>
        <p:spPr>
          <a:xfrm>
            <a:off x="980237" y="0"/>
            <a:ext cx="13045440" cy="1615924"/>
          </a:xfrm>
        </p:spPr>
        <p:txBody>
          <a:bodyPr>
            <a:noAutofit/>
          </a:bodyPr>
          <a:lstStyle/>
          <a:p>
            <a:r>
              <a:rPr lang="es-ES_tradnl" sz="5400" dirty="0"/>
              <a:t>Rutina de calentamiento / movimiento dinámico previo al cambio</a:t>
            </a:r>
          </a:p>
        </p:txBody>
      </p:sp>
    </p:spTree>
    <p:extLst>
      <p:ext uri="{BB962C8B-B14F-4D97-AF65-F5344CB8AC3E}">
        <p14:creationId xmlns:p14="http://schemas.microsoft.com/office/powerpoint/2010/main" val="70363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9677" y="1957982"/>
            <a:ext cx="2861311" cy="492443"/>
          </a:xfrm>
          <a:prstGeom prst="rect">
            <a:avLst/>
          </a:prstGeom>
          <a:noFill/>
        </p:spPr>
        <p:txBody>
          <a:bodyPr wrap="square" rtlCol="0">
            <a:spAutoFit/>
          </a:bodyPr>
          <a:lstStyle/>
          <a:p>
            <a:pPr algn="ctr"/>
            <a:r>
              <a:rPr lang="en-US" dirty="0" err="1"/>
              <a:t>Patadas</a:t>
            </a:r>
            <a:r>
              <a:rPr lang="en-US" dirty="0"/>
              <a:t> de </a:t>
            </a:r>
            <a:r>
              <a:rPr lang="en-US" dirty="0" err="1"/>
              <a:t>punta</a:t>
            </a:r>
            <a:endParaRPr lang="es-ES_tradnl" dirty="0"/>
          </a:p>
        </p:txBody>
      </p:sp>
      <p:sp>
        <p:nvSpPr>
          <p:cNvPr id="3" name="TextBox 2"/>
          <p:cNvSpPr txBox="1"/>
          <p:nvPr/>
        </p:nvSpPr>
        <p:spPr>
          <a:xfrm>
            <a:off x="5916681" y="1945446"/>
            <a:ext cx="2859376" cy="492443"/>
          </a:xfrm>
          <a:prstGeom prst="rect">
            <a:avLst/>
          </a:prstGeom>
          <a:noFill/>
        </p:spPr>
        <p:txBody>
          <a:bodyPr wrap="square" rtlCol="0">
            <a:spAutoFit/>
          </a:bodyPr>
          <a:lstStyle/>
          <a:p>
            <a:pPr algn="ctr"/>
            <a:r>
              <a:rPr lang="en-US" dirty="0"/>
              <a:t>Hombre de </a:t>
            </a:r>
            <a:r>
              <a:rPr lang="en-US" dirty="0" err="1"/>
              <a:t>hojalata</a:t>
            </a:r>
            <a:endParaRPr lang="es-ES_tradnl" dirty="0"/>
          </a:p>
        </p:txBody>
      </p:sp>
      <p:pic>
        <p:nvPicPr>
          <p:cNvPr id="5" name="Picture 4" descr="C:\Users\jessica.chandler\AppData\Local\Microsoft\Windows\INetCache\Content.Word\20170410_1044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4828" y="3246760"/>
            <a:ext cx="4671011" cy="3606543"/>
          </a:xfrm>
          <a:prstGeom prst="rect">
            <a:avLst/>
          </a:prstGeom>
          <a:noFill/>
          <a:ln>
            <a:noFill/>
          </a:ln>
        </p:spPr>
      </p:pic>
      <p:pic>
        <p:nvPicPr>
          <p:cNvPr id="6" name="Picture 5" descr="C:\Users\jessica.chandler\AppData\Local\Microsoft\Windows\INetCache\Content.Word\20170410_104937.jpg"/>
          <p:cNvPicPr/>
          <p:nvPr/>
        </p:nvPicPr>
        <p:blipFill rotWithShape="1">
          <a:blip r:embed="rId4" cstate="print">
            <a:extLst>
              <a:ext uri="{28A0092B-C50C-407E-A947-70E740481C1C}">
                <a14:useLocalDpi xmlns:a14="http://schemas.microsoft.com/office/drawing/2010/main" val="0"/>
              </a:ext>
            </a:extLst>
          </a:blip>
          <a:srcRect l="6577" t="13977" r="11682" b="6845"/>
          <a:stretch/>
        </p:blipFill>
        <p:spPr bwMode="auto">
          <a:xfrm rot="5400000">
            <a:off x="5010864" y="3246649"/>
            <a:ext cx="4671011" cy="3578090"/>
          </a:xfrm>
          <a:prstGeom prst="rect">
            <a:avLst/>
          </a:prstGeom>
          <a:noFill/>
          <a:ln>
            <a:noFill/>
          </a:ln>
          <a:extLst>
            <a:ext uri="{53640926-AAD7-44D8-BBD7-CCE9431645EC}">
              <a14:shadowObscured xmlns:a14="http://schemas.microsoft.com/office/drawing/2010/main"/>
            </a:ext>
          </a:extLst>
        </p:spPr>
      </p:pic>
      <p:pic>
        <p:nvPicPr>
          <p:cNvPr id="8" name="Picture 7" descr="C:\Users\jessica.chandler\AppData\Local\Microsoft\Windows\INetCache\Content.Word\20170410_104937.jpg"/>
          <p:cNvPicPr/>
          <p:nvPr/>
        </p:nvPicPr>
        <p:blipFill rotWithShape="1">
          <a:blip r:embed="rId5" cstate="print">
            <a:extLst>
              <a:ext uri="{28A0092B-C50C-407E-A947-70E740481C1C}">
                <a14:useLocalDpi xmlns:a14="http://schemas.microsoft.com/office/drawing/2010/main" val="0"/>
              </a:ext>
            </a:extLst>
          </a:blip>
          <a:srcRect l="45923" t="45912" r="18859" b="2148"/>
          <a:stretch/>
        </p:blipFill>
        <p:spPr bwMode="auto">
          <a:xfrm rot="5400000">
            <a:off x="10108512" y="3213448"/>
            <a:ext cx="3714412" cy="3673169"/>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10634504" y="1957982"/>
            <a:ext cx="2859376" cy="492443"/>
          </a:xfrm>
          <a:prstGeom prst="rect">
            <a:avLst/>
          </a:prstGeom>
          <a:noFill/>
        </p:spPr>
        <p:txBody>
          <a:bodyPr wrap="square" rtlCol="0">
            <a:spAutoFit/>
          </a:bodyPr>
          <a:lstStyle/>
          <a:p>
            <a:pPr algn="ctr"/>
            <a:r>
              <a:rPr lang="en-US" dirty="0" err="1"/>
              <a:t>Rodillos</a:t>
            </a:r>
            <a:r>
              <a:rPr lang="en-US" dirty="0"/>
              <a:t> de </a:t>
            </a:r>
            <a:r>
              <a:rPr lang="en-US" dirty="0" err="1"/>
              <a:t>tobillo</a:t>
            </a:r>
            <a:endParaRPr lang="en-US" dirty="0"/>
          </a:p>
        </p:txBody>
      </p:sp>
      <p:sp>
        <p:nvSpPr>
          <p:cNvPr id="10" name="Curved Right Arrow 9"/>
          <p:cNvSpPr/>
          <p:nvPr/>
        </p:nvSpPr>
        <p:spPr>
          <a:xfrm>
            <a:off x="10817385" y="4982793"/>
            <a:ext cx="629052" cy="1249195"/>
          </a:xfrm>
          <a:prstGeom prst="curvedRightArrow">
            <a:avLst>
              <a:gd name="adj1" fmla="val 25000"/>
              <a:gd name="adj2" fmla="val 72917"/>
              <a:gd name="adj3" fmla="val 25000"/>
            </a:avLst>
          </a:prstGeom>
          <a:solidFill>
            <a:srgbClr val="FF0000"/>
          </a:solidFill>
          <a:ln w="12700" cap="flat" cmpd="sng" algn="ctr">
            <a:solidFill>
              <a:sysClr val="windowText" lastClr="000000"/>
            </a:solidFill>
            <a:prstDash val="solid"/>
            <a:miter lim="800000"/>
          </a:ln>
          <a:effectLst/>
        </p:spPr>
        <p:txBody>
          <a:bodyPr wrap="square" anchor="ctr"/>
          <a:lstStyle/>
          <a:p>
            <a:endParaRPr lang="es-ES_tradnl"/>
          </a:p>
        </p:txBody>
      </p:sp>
      <p:sp>
        <p:nvSpPr>
          <p:cNvPr id="11" name="Curved Right Arrow 10"/>
          <p:cNvSpPr/>
          <p:nvPr/>
        </p:nvSpPr>
        <p:spPr>
          <a:xfrm rot="10800000">
            <a:off x="11651192" y="4870251"/>
            <a:ext cx="629052" cy="1249195"/>
          </a:xfrm>
          <a:prstGeom prst="curvedRightArrow">
            <a:avLst>
              <a:gd name="adj1" fmla="val 25000"/>
              <a:gd name="adj2" fmla="val 72917"/>
              <a:gd name="adj3" fmla="val 25000"/>
            </a:avLst>
          </a:prstGeom>
          <a:solidFill>
            <a:srgbClr val="FF0000"/>
          </a:solidFill>
          <a:ln w="12700" cap="flat" cmpd="sng" algn="ctr">
            <a:solidFill>
              <a:sysClr val="windowText" lastClr="000000"/>
            </a:solidFill>
            <a:prstDash val="solid"/>
            <a:miter lim="800000"/>
          </a:ln>
          <a:effectLst/>
        </p:spPr>
        <p:txBody>
          <a:bodyPr wrap="square" anchor="ctr"/>
          <a:lstStyle/>
          <a:p>
            <a:endParaRPr lang="es-ES_tradnl"/>
          </a:p>
        </p:txBody>
      </p:sp>
      <p:sp>
        <p:nvSpPr>
          <p:cNvPr id="12" name="Title 1"/>
          <p:cNvSpPr>
            <a:spLocks noGrp="1"/>
          </p:cNvSpPr>
          <p:nvPr>
            <p:ph type="title"/>
          </p:nvPr>
        </p:nvSpPr>
        <p:spPr>
          <a:xfrm>
            <a:off x="980237" y="0"/>
            <a:ext cx="13045440" cy="1615924"/>
          </a:xfrm>
        </p:spPr>
        <p:txBody>
          <a:bodyPr>
            <a:noAutofit/>
          </a:bodyPr>
          <a:lstStyle/>
          <a:p>
            <a:r>
              <a:rPr lang="es-ES_tradnl" sz="5400" dirty="0"/>
              <a:t>Rutina de calentamiento / movimiento dinámico previo al cambio</a:t>
            </a:r>
          </a:p>
        </p:txBody>
      </p:sp>
    </p:spTree>
    <p:extLst>
      <p:ext uri="{BB962C8B-B14F-4D97-AF65-F5344CB8AC3E}">
        <p14:creationId xmlns:p14="http://schemas.microsoft.com/office/powerpoint/2010/main" val="2076923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
        <p:nvSpPr>
          <p:cNvPr id="4" name="Content Placeholder 3"/>
          <p:cNvSpPr>
            <a:spLocks noGrp="1"/>
          </p:cNvSpPr>
          <p:nvPr>
            <p:ph idx="1"/>
          </p:nvPr>
        </p:nvSpPr>
        <p:spPr>
          <a:xfrm>
            <a:off x="262378" y="1863968"/>
            <a:ext cx="14255480" cy="2750235"/>
          </a:xfrm>
        </p:spPr>
        <p:txBody>
          <a:bodyPr>
            <a:normAutofit fontScale="25000" lnSpcReduction="20000"/>
          </a:bodyPr>
          <a:lstStyle/>
          <a:p>
            <a:pPr marL="0" indent="0">
              <a:buNone/>
            </a:pPr>
            <a:r>
              <a:rPr lang="es-ES_tradnl" sz="16000" dirty="0"/>
              <a:t>Combinación de Estiramiento Dinámico y Estático</a:t>
            </a:r>
          </a:p>
          <a:p>
            <a:pPr marL="0" indent="0">
              <a:buNone/>
            </a:pPr>
            <a:r>
              <a:rPr lang="es-ES_tradnl" sz="11200" dirty="0">
                <a:solidFill>
                  <a:srgbClr val="C00000"/>
                </a:solidFill>
              </a:rPr>
              <a:t>Mínimo 3x / día (hasta 6x / día)</a:t>
            </a:r>
          </a:p>
          <a:p>
            <a:pPr marL="0" indent="0">
              <a:buNone/>
            </a:pPr>
            <a:r>
              <a:rPr lang="en-US" sz="11200" u="sng" dirty="0">
                <a:solidFill>
                  <a:srgbClr val="C00000"/>
                </a:solidFill>
              </a:rPr>
              <a:t>“Micro </a:t>
            </a:r>
            <a:r>
              <a:rPr lang="en-US" sz="11200" u="sng" dirty="0" err="1">
                <a:solidFill>
                  <a:srgbClr val="C00000"/>
                </a:solidFill>
              </a:rPr>
              <a:t>Rupturas</a:t>
            </a:r>
            <a:r>
              <a:rPr lang="en-US" sz="11200" u="sng" dirty="0">
                <a:solidFill>
                  <a:srgbClr val="C00000"/>
                </a:solidFill>
              </a:rPr>
              <a:t>":</a:t>
            </a:r>
            <a:r>
              <a:rPr lang="en-US" sz="11200" dirty="0">
                <a:solidFill>
                  <a:srgbClr val="C00000"/>
                </a:solidFill>
              </a:rPr>
              <a:t> </a:t>
            </a:r>
            <a:r>
              <a:rPr lang="en-US" sz="11200" dirty="0" err="1">
                <a:solidFill>
                  <a:srgbClr val="C00000"/>
                </a:solidFill>
              </a:rPr>
              <a:t>períodos</a:t>
            </a:r>
            <a:r>
              <a:rPr lang="en-US" sz="11200" dirty="0">
                <a:solidFill>
                  <a:srgbClr val="C00000"/>
                </a:solidFill>
              </a:rPr>
              <a:t> breves </a:t>
            </a:r>
            <a:r>
              <a:rPr lang="en-US" sz="11200" dirty="0" err="1">
                <a:solidFill>
                  <a:srgbClr val="C00000"/>
                </a:solidFill>
              </a:rPr>
              <a:t>pero</a:t>
            </a:r>
            <a:r>
              <a:rPr lang="en-US" sz="11200" dirty="0">
                <a:solidFill>
                  <a:srgbClr val="C00000"/>
                </a:solidFill>
              </a:rPr>
              <a:t> </a:t>
            </a:r>
            <a:r>
              <a:rPr lang="en-US" sz="11200" dirty="0" err="1">
                <a:solidFill>
                  <a:srgbClr val="C00000"/>
                </a:solidFill>
              </a:rPr>
              <a:t>efectivos</a:t>
            </a:r>
            <a:r>
              <a:rPr lang="en-US" sz="11200" dirty="0">
                <a:solidFill>
                  <a:srgbClr val="C00000"/>
                </a:solidFill>
              </a:rPr>
              <a:t> de </a:t>
            </a:r>
            <a:r>
              <a:rPr lang="en-US" sz="11200" dirty="0" err="1">
                <a:solidFill>
                  <a:srgbClr val="C00000"/>
                </a:solidFill>
              </a:rPr>
              <a:t>estiramiento</a:t>
            </a:r>
            <a:r>
              <a:rPr lang="en-US" sz="11200" dirty="0">
                <a:solidFill>
                  <a:srgbClr val="C00000"/>
                </a:solidFill>
              </a:rPr>
              <a:t>; </a:t>
            </a:r>
            <a:r>
              <a:rPr lang="en-US" sz="11200" dirty="0" err="1">
                <a:solidFill>
                  <a:srgbClr val="C00000"/>
                </a:solidFill>
              </a:rPr>
              <a:t>Pausa</a:t>
            </a:r>
            <a:r>
              <a:rPr lang="en-US" sz="11200" dirty="0">
                <a:solidFill>
                  <a:srgbClr val="C00000"/>
                </a:solidFill>
              </a:rPr>
              <a:t> de 10-20 </a:t>
            </a:r>
            <a:r>
              <a:rPr lang="en-US" sz="11200" dirty="0" err="1">
                <a:solidFill>
                  <a:srgbClr val="C00000"/>
                </a:solidFill>
              </a:rPr>
              <a:t>segundos</a:t>
            </a:r>
            <a:r>
              <a:rPr lang="en-US" sz="11200" dirty="0">
                <a:solidFill>
                  <a:srgbClr val="C00000"/>
                </a:solidFill>
              </a:rPr>
              <a:t> </a:t>
            </a:r>
            <a:r>
              <a:rPr lang="en-US" sz="11200" dirty="0" err="1">
                <a:solidFill>
                  <a:srgbClr val="C00000"/>
                </a:solidFill>
              </a:rPr>
              <a:t>lejos</a:t>
            </a:r>
            <a:r>
              <a:rPr lang="en-US" sz="11200" dirty="0">
                <a:solidFill>
                  <a:srgbClr val="C00000"/>
                </a:solidFill>
              </a:rPr>
              <a:t> de las </a:t>
            </a:r>
            <a:r>
              <a:rPr lang="en-US" sz="11200" dirty="0" err="1">
                <a:solidFill>
                  <a:srgbClr val="C00000"/>
                </a:solidFill>
              </a:rPr>
              <a:t>tareas</a:t>
            </a:r>
            <a:r>
              <a:rPr lang="en-US" sz="11200" dirty="0">
                <a:solidFill>
                  <a:srgbClr val="C00000"/>
                </a:solidFill>
              </a:rPr>
              <a:t>.</a:t>
            </a:r>
          </a:p>
          <a:p>
            <a:r>
              <a:rPr lang="es-ES_tradnl" sz="11200" dirty="0"/>
              <a:t>Prevenga el uso excesivo, fatiga y dolor con el uso regular de estos tramos.</a:t>
            </a:r>
          </a:p>
          <a:p>
            <a:r>
              <a:rPr lang="es-ES_tradnl" sz="11200" dirty="0"/>
              <a:t>Elije estiramientos favoritos de la lista que te sientan bien.</a:t>
            </a:r>
          </a:p>
          <a:p>
            <a:endParaRPr lang="es-ES_tradnl" dirty="0"/>
          </a:p>
        </p:txBody>
      </p:sp>
      <p:pic>
        <p:nvPicPr>
          <p:cNvPr id="3" name="Picture 2"/>
          <p:cNvPicPr>
            <a:picLocks noChangeAspect="1"/>
          </p:cNvPicPr>
          <p:nvPr/>
        </p:nvPicPr>
        <p:blipFill>
          <a:blip r:embed="rId2"/>
          <a:stretch>
            <a:fillRect/>
          </a:stretch>
        </p:blipFill>
        <p:spPr>
          <a:xfrm>
            <a:off x="867289" y="4857313"/>
            <a:ext cx="4660874" cy="3362178"/>
          </a:xfrm>
          <a:prstGeom prst="rect">
            <a:avLst/>
          </a:prstGeom>
        </p:spPr>
      </p:pic>
      <p:pic>
        <p:nvPicPr>
          <p:cNvPr id="5" name="Picture 4"/>
          <p:cNvPicPr>
            <a:picLocks noChangeAspect="1"/>
          </p:cNvPicPr>
          <p:nvPr/>
        </p:nvPicPr>
        <p:blipFill>
          <a:blip r:embed="rId3"/>
          <a:stretch>
            <a:fillRect/>
          </a:stretch>
        </p:blipFill>
        <p:spPr>
          <a:xfrm>
            <a:off x="7502957" y="4614203"/>
            <a:ext cx="2861596" cy="3605288"/>
          </a:xfrm>
          <a:prstGeom prst="rect">
            <a:avLst/>
          </a:prstGeom>
        </p:spPr>
      </p:pic>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69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jessica.chandler\AppData\Local\Microsoft\Windows\INetCache\Content.Word\IMG_1093.jpg"/>
          <p:cNvPicPr/>
          <p:nvPr/>
        </p:nvPicPr>
        <p:blipFill rotWithShape="1">
          <a:blip r:embed="rId2" cstate="print">
            <a:extLst>
              <a:ext uri="{28A0092B-C50C-407E-A947-70E740481C1C}">
                <a14:useLocalDpi xmlns:a14="http://schemas.microsoft.com/office/drawing/2010/main" val="0"/>
              </a:ext>
            </a:extLst>
          </a:blip>
          <a:srcRect l="12436" t="5486" r="37126" b="23105"/>
          <a:stretch/>
        </p:blipFill>
        <p:spPr bwMode="auto">
          <a:xfrm rot="5400000">
            <a:off x="999399" y="3343091"/>
            <a:ext cx="3869173" cy="3907498"/>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1604588" y="2166425"/>
            <a:ext cx="2658794" cy="492443"/>
          </a:xfrm>
          <a:prstGeom prst="rect">
            <a:avLst/>
          </a:prstGeom>
          <a:noFill/>
        </p:spPr>
        <p:txBody>
          <a:bodyPr wrap="square" rtlCol="0">
            <a:spAutoFit/>
          </a:bodyPr>
          <a:lstStyle/>
          <a:p>
            <a:pPr algn="ctr"/>
            <a:r>
              <a:rPr lang="en-US" dirty="0"/>
              <a:t>Glide del </a:t>
            </a:r>
            <a:r>
              <a:rPr lang="en-US" dirty="0" err="1"/>
              <a:t>cuello</a:t>
            </a:r>
            <a:endParaRPr lang="es-ES_tradnl" dirty="0"/>
          </a:p>
        </p:txBody>
      </p:sp>
      <p:pic>
        <p:nvPicPr>
          <p:cNvPr id="7" name="Picture 6" descr="C:\Users\jessica.chandler\Pictures\MESH Stretch Pictures\20170505_094750.jpg"/>
          <p:cNvPicPr/>
          <p:nvPr/>
        </p:nvPicPr>
        <p:blipFill rotWithShape="1">
          <a:blip r:embed="rId3" cstate="print">
            <a:extLst>
              <a:ext uri="{28A0092B-C50C-407E-A947-70E740481C1C}">
                <a14:useLocalDpi xmlns:a14="http://schemas.microsoft.com/office/drawing/2010/main" val="0"/>
              </a:ext>
            </a:extLst>
          </a:blip>
          <a:srcRect l="14581" t="14335" r="33744" b="7344"/>
          <a:stretch/>
        </p:blipFill>
        <p:spPr bwMode="auto">
          <a:xfrm rot="5400000">
            <a:off x="6194212" y="3174949"/>
            <a:ext cx="3409596" cy="3868615"/>
          </a:xfrm>
          <a:prstGeom prst="rect">
            <a:avLst/>
          </a:prstGeom>
          <a:noFill/>
          <a:ln>
            <a:noFill/>
          </a:ln>
          <a:extLst>
            <a:ext uri="{53640926-AAD7-44D8-BBD7-CCE9431645EC}">
              <a14:shadowObscured xmlns:a14="http://schemas.microsoft.com/office/drawing/2010/main"/>
            </a:ext>
          </a:extLst>
        </p:spPr>
      </p:pic>
      <p:pic>
        <p:nvPicPr>
          <p:cNvPr id="8" name="Picture 7" descr="C:\Users\jessica.chandler\AppData\Local\Microsoft\Windows\INetCache\Content.Word\20170410_115845.jpg"/>
          <p:cNvPicPr/>
          <p:nvPr/>
        </p:nvPicPr>
        <p:blipFill rotWithShape="1">
          <a:blip r:embed="rId4" cstate="print">
            <a:extLst>
              <a:ext uri="{28A0092B-C50C-407E-A947-70E740481C1C}">
                <a14:useLocalDpi xmlns:a14="http://schemas.microsoft.com/office/drawing/2010/main" val="0"/>
              </a:ext>
            </a:extLst>
          </a:blip>
          <a:srcRect l="17737" t="12949" r="31268" b="6406"/>
          <a:stretch/>
        </p:blipFill>
        <p:spPr bwMode="auto">
          <a:xfrm rot="5400000">
            <a:off x="10379405" y="3167782"/>
            <a:ext cx="3409596" cy="3882947"/>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8503921" y="2166424"/>
            <a:ext cx="2658794" cy="492443"/>
          </a:xfrm>
          <a:prstGeom prst="rect">
            <a:avLst/>
          </a:prstGeom>
          <a:noFill/>
        </p:spPr>
        <p:txBody>
          <a:bodyPr wrap="square" rtlCol="0">
            <a:spAutoFit/>
          </a:bodyPr>
          <a:lstStyle/>
          <a:p>
            <a:pPr algn="ctr"/>
            <a:r>
              <a:rPr lang="en-US" dirty="0" err="1"/>
              <a:t>Cuello</a:t>
            </a:r>
            <a:r>
              <a:rPr lang="en-US" dirty="0"/>
              <a:t> lateral</a:t>
            </a:r>
            <a:endParaRPr lang="es-ES_tradnl" dirty="0"/>
          </a:p>
        </p:txBody>
      </p:sp>
      <p:sp>
        <p:nvSpPr>
          <p:cNvPr id="10" name="Text Box 2"/>
          <p:cNvSpPr txBox="1">
            <a:spLocks noChangeArrowheads="1"/>
          </p:cNvSpPr>
          <p:nvPr/>
        </p:nvSpPr>
        <p:spPr bwMode="auto">
          <a:xfrm>
            <a:off x="1268235" y="7231427"/>
            <a:ext cx="3619500" cy="70338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s-ES_tradnl" altLang="es-ES_tradnl" sz="2000" b="1" dirty="0">
                <a:solidFill>
                  <a:srgbClr val="000000"/>
                </a:solidFill>
                <a:latin typeface="Calibri" panose="020F0502020204030204" pitchFamily="34" charset="0"/>
              </a:rPr>
              <a:t>Realizar 5 repeticiones; ¡NO LO SUJETES!</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
        <p:nvSpPr>
          <p:cNvPr id="11" name="Text Box 2"/>
          <p:cNvSpPr txBox="1">
            <a:spLocks noChangeArrowheads="1"/>
          </p:cNvSpPr>
          <p:nvPr/>
        </p:nvSpPr>
        <p:spPr bwMode="auto">
          <a:xfrm>
            <a:off x="5964702" y="6964101"/>
            <a:ext cx="4648504" cy="75554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altLang="es-ES_tradnl" sz="2000" b="1" dirty="0" err="1">
                <a:solidFill>
                  <a:srgbClr val="000000"/>
                </a:solidFill>
                <a:latin typeface="Calibri" panose="020F0502020204030204" pitchFamily="34" charset="0"/>
              </a:rPr>
              <a:t>Mantenga</a:t>
            </a:r>
            <a:r>
              <a:rPr lang="en-US" altLang="es-ES_tradnl" sz="2000" b="1" dirty="0">
                <a:solidFill>
                  <a:srgbClr val="000000"/>
                </a:solidFill>
                <a:latin typeface="Calibri" panose="020F0502020204030204" pitchFamily="34" charset="0"/>
              </a:rPr>
              <a:t> 20-30 </a:t>
            </a:r>
            <a:r>
              <a:rPr lang="en-US" altLang="es-ES_tradnl" sz="2000" b="1" dirty="0" err="1">
                <a:solidFill>
                  <a:srgbClr val="000000"/>
                </a:solidFill>
                <a:latin typeface="Calibri" panose="020F0502020204030204" pitchFamily="34" charset="0"/>
              </a:rPr>
              <a:t>segundos</a:t>
            </a:r>
            <a:r>
              <a:rPr lang="en-US" altLang="es-ES_tradnl" sz="2000" b="1" dirty="0">
                <a:solidFill>
                  <a:srgbClr val="000000"/>
                </a:solidFill>
                <a:latin typeface="Calibri" panose="020F0502020204030204" pitchFamily="34" charset="0"/>
              </a:rPr>
              <a:t>; </a:t>
            </a:r>
            <a:r>
              <a:rPr lang="en-US" altLang="es-ES_tradnl" sz="2000" b="1" dirty="0" err="1">
                <a:solidFill>
                  <a:srgbClr val="000000"/>
                </a:solidFill>
                <a:latin typeface="Calibri" panose="020F0502020204030204" pitchFamily="34" charset="0"/>
              </a:rPr>
              <a:t>realizar</a:t>
            </a:r>
            <a:r>
              <a:rPr lang="en-US" altLang="es-ES_tradnl" sz="2000" b="1" dirty="0">
                <a:solidFill>
                  <a:srgbClr val="000000"/>
                </a:solidFill>
                <a:latin typeface="Calibri" panose="020F0502020204030204" pitchFamily="34" charset="0"/>
              </a:rPr>
              <a:t> 3 </a:t>
            </a:r>
            <a:r>
              <a:rPr lang="en-US" altLang="es-ES_tradnl" sz="2000" b="1" dirty="0" err="1">
                <a:solidFill>
                  <a:srgbClr val="000000"/>
                </a:solidFill>
                <a:latin typeface="Calibri" panose="020F0502020204030204" pitchFamily="34" charset="0"/>
              </a:rPr>
              <a:t>repeticiones</a:t>
            </a:r>
            <a:r>
              <a:rPr lang="en-US" altLang="es-ES_tradnl" sz="2000" b="1" dirty="0">
                <a:solidFill>
                  <a:srgbClr val="000000"/>
                </a:solidFill>
                <a:latin typeface="Calibri" panose="020F0502020204030204" pitchFamily="34" charset="0"/>
              </a:rPr>
              <a:t>.</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
        <p:nvSpPr>
          <p:cNvPr id="12"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Tree>
    <p:extLst>
      <p:ext uri="{BB962C8B-B14F-4D97-AF65-F5344CB8AC3E}">
        <p14:creationId xmlns:p14="http://schemas.microsoft.com/office/powerpoint/2010/main" val="79608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Metas organizacionales</a:t>
            </a:r>
            <a:endParaRPr lang="es-ES_tradnl" dirty="0"/>
          </a:p>
        </p:txBody>
      </p:sp>
      <p:sp>
        <p:nvSpPr>
          <p:cNvPr id="4" name="Content Placeholder 3"/>
          <p:cNvSpPr>
            <a:spLocks noGrp="1"/>
          </p:cNvSpPr>
          <p:nvPr>
            <p:ph idx="1"/>
          </p:nvPr>
        </p:nvSpPr>
        <p:spPr/>
        <p:txBody>
          <a:bodyPr>
            <a:normAutofit fontScale="92500" lnSpcReduction="20000"/>
          </a:bodyPr>
          <a:lstStyle/>
          <a:p>
            <a:r>
              <a:rPr lang="es-ES_tradnl" dirty="0"/>
              <a:t>Satisfacer los criterios de ser parte de un programa de notificación temprana con tratamiento de primeros auxilios para minimizar los incidentes registrados por OSHA debido al tratamiento médico innecesario más allá de los primeros auxilios.</a:t>
            </a:r>
          </a:p>
          <a:p>
            <a:r>
              <a:rPr lang="es-ES_tradnl" dirty="0"/>
              <a:t>Hacer que sea una parte de la rotación de los trabajadores mediante la capacitación para utilizar estiramientos entre las tareas o estaciones de trabajo.</a:t>
            </a:r>
          </a:p>
          <a:p>
            <a:r>
              <a:rPr lang="es-ES" dirty="0"/>
              <a:t>Creación de micro-rupturas significativas para romper la larga duración, las posturas de riesgo o tareas repetitivas.</a:t>
            </a:r>
          </a:p>
          <a:p>
            <a:r>
              <a:rPr lang="es-ES" dirty="0"/>
              <a:t>Usándolo como una rutina de pre-trabajo para preparar el cuerpo para las demandas de trabajo inminentes.</a:t>
            </a:r>
          </a:p>
          <a:p>
            <a:r>
              <a:rPr lang="es-ES" dirty="0"/>
              <a:t>Mejorar la salud general y el bienestar del personal del sistema músculo-esquelético.</a:t>
            </a:r>
            <a:endParaRPr lang="es-ES_tradnl" dirty="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3412"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35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4588" y="2166425"/>
            <a:ext cx="2658794" cy="492443"/>
          </a:xfrm>
          <a:prstGeom prst="rect">
            <a:avLst/>
          </a:prstGeom>
          <a:noFill/>
        </p:spPr>
        <p:txBody>
          <a:bodyPr wrap="square" rtlCol="0">
            <a:spAutoFit/>
          </a:bodyPr>
          <a:lstStyle/>
          <a:p>
            <a:pPr algn="ctr"/>
            <a:r>
              <a:rPr lang="en-US" dirty="0" err="1"/>
              <a:t>Rotación</a:t>
            </a:r>
            <a:r>
              <a:rPr lang="en-US" dirty="0"/>
              <a:t> del </a:t>
            </a:r>
            <a:r>
              <a:rPr lang="en-US" dirty="0" err="1"/>
              <a:t>cuello</a:t>
            </a:r>
            <a:endParaRPr lang="es-ES_tradnl" dirty="0"/>
          </a:p>
        </p:txBody>
      </p:sp>
      <p:sp>
        <p:nvSpPr>
          <p:cNvPr id="9" name="TextBox 8"/>
          <p:cNvSpPr txBox="1"/>
          <p:nvPr/>
        </p:nvSpPr>
        <p:spPr>
          <a:xfrm>
            <a:off x="8503921" y="2166424"/>
            <a:ext cx="2658794" cy="492443"/>
          </a:xfrm>
          <a:prstGeom prst="rect">
            <a:avLst/>
          </a:prstGeom>
          <a:noFill/>
        </p:spPr>
        <p:txBody>
          <a:bodyPr wrap="square" rtlCol="0">
            <a:spAutoFit/>
          </a:bodyPr>
          <a:lstStyle/>
          <a:p>
            <a:pPr algn="ctr"/>
            <a:r>
              <a:rPr lang="en-US" dirty="0" err="1"/>
              <a:t>Axila</a:t>
            </a:r>
            <a:endParaRPr lang="es-ES_tradnl" dirty="0"/>
          </a:p>
        </p:txBody>
      </p:sp>
      <p:pic>
        <p:nvPicPr>
          <p:cNvPr id="10" name="Picture 9" descr="C:\Users\jessica.chandler\Pictures\MESH Stretch Pictures\20170505_094813.jpg"/>
          <p:cNvPicPr/>
          <p:nvPr/>
        </p:nvPicPr>
        <p:blipFill rotWithShape="1">
          <a:blip r:embed="rId2" cstate="print">
            <a:extLst>
              <a:ext uri="{28A0092B-C50C-407E-A947-70E740481C1C}">
                <a14:useLocalDpi xmlns:a14="http://schemas.microsoft.com/office/drawing/2010/main" val="0"/>
              </a:ext>
            </a:extLst>
          </a:blip>
          <a:srcRect l="20548" t="5520" r="28737" b="8520"/>
          <a:stretch/>
        </p:blipFill>
        <p:spPr bwMode="auto">
          <a:xfrm rot="5400000">
            <a:off x="6237325" y="2959554"/>
            <a:ext cx="3348034" cy="4153435"/>
          </a:xfrm>
          <a:prstGeom prst="rect">
            <a:avLst/>
          </a:prstGeom>
          <a:noFill/>
          <a:ln>
            <a:noFill/>
          </a:ln>
          <a:extLst>
            <a:ext uri="{53640926-AAD7-44D8-BBD7-CCE9431645EC}">
              <a14:shadowObscured xmlns:a14="http://schemas.microsoft.com/office/drawing/2010/main"/>
            </a:ext>
          </a:extLst>
        </p:spPr>
      </p:pic>
      <p:pic>
        <p:nvPicPr>
          <p:cNvPr id="11" name="Picture 10" descr="C:\Users\jessica.chandler\AppData\Local\Microsoft\Windows\INetCache\Content.Word\20170410_115908.jpg"/>
          <p:cNvPicPr/>
          <p:nvPr/>
        </p:nvPicPr>
        <p:blipFill rotWithShape="1">
          <a:blip r:embed="rId3" cstate="print">
            <a:extLst>
              <a:ext uri="{28A0092B-C50C-407E-A947-70E740481C1C}">
                <a14:useLocalDpi xmlns:a14="http://schemas.microsoft.com/office/drawing/2010/main" val="0"/>
              </a:ext>
            </a:extLst>
          </a:blip>
          <a:srcRect l="19050" t="7122" r="32363" b="10050"/>
          <a:stretch/>
        </p:blipFill>
        <p:spPr bwMode="auto">
          <a:xfrm rot="5400000">
            <a:off x="10660342" y="3162265"/>
            <a:ext cx="3348037" cy="3748014"/>
          </a:xfrm>
          <a:prstGeom prst="rect">
            <a:avLst/>
          </a:prstGeom>
          <a:noFill/>
          <a:ln>
            <a:noFill/>
          </a:ln>
          <a:extLst>
            <a:ext uri="{53640926-AAD7-44D8-BBD7-CCE9431645EC}">
              <a14:shadowObscured xmlns:a14="http://schemas.microsoft.com/office/drawing/2010/main"/>
            </a:ext>
          </a:extLst>
        </p:spPr>
      </p:pic>
      <p:pic>
        <p:nvPicPr>
          <p:cNvPr id="12" name="Picture 11" descr="C:\Users\jessica.chandler\Pictures\MESH Stretch Pictures\20170505_094830.jpg"/>
          <p:cNvPicPr/>
          <p:nvPr/>
        </p:nvPicPr>
        <p:blipFill rotWithShape="1">
          <a:blip r:embed="rId4" cstate="print">
            <a:extLst>
              <a:ext uri="{28A0092B-C50C-407E-A947-70E740481C1C}">
                <a14:useLocalDpi xmlns:a14="http://schemas.microsoft.com/office/drawing/2010/main" val="0"/>
              </a:ext>
            </a:extLst>
          </a:blip>
          <a:srcRect l="21778" t="23982" r="28000"/>
          <a:stretch/>
        </p:blipFill>
        <p:spPr bwMode="auto">
          <a:xfrm rot="5400000">
            <a:off x="1235741" y="3106749"/>
            <a:ext cx="3348039" cy="3859049"/>
          </a:xfrm>
          <a:prstGeom prst="rect">
            <a:avLst/>
          </a:prstGeom>
          <a:noFill/>
          <a:ln>
            <a:noFill/>
          </a:ln>
          <a:extLst>
            <a:ext uri="{53640926-AAD7-44D8-BBD7-CCE9431645EC}">
              <a14:shadowObscured xmlns:a14="http://schemas.microsoft.com/office/drawing/2010/main"/>
            </a:ext>
          </a:extLst>
        </p:spPr>
      </p:pic>
      <p:sp>
        <p:nvSpPr>
          <p:cNvPr id="14"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
        <p:nvSpPr>
          <p:cNvPr id="15" name="Text Box 2"/>
          <p:cNvSpPr txBox="1">
            <a:spLocks noChangeArrowheads="1"/>
          </p:cNvSpPr>
          <p:nvPr/>
        </p:nvSpPr>
        <p:spPr bwMode="auto">
          <a:xfrm>
            <a:off x="6179669" y="6746056"/>
            <a:ext cx="4648504" cy="75554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altLang="es-ES_tradnl" sz="2000" b="1" dirty="0" err="1">
                <a:solidFill>
                  <a:srgbClr val="000000"/>
                </a:solidFill>
                <a:latin typeface="Calibri" panose="020F0502020204030204" pitchFamily="34" charset="0"/>
              </a:rPr>
              <a:t>Mantenga</a:t>
            </a:r>
            <a:r>
              <a:rPr lang="en-US" altLang="es-ES_tradnl" sz="2000" b="1" dirty="0">
                <a:solidFill>
                  <a:srgbClr val="000000"/>
                </a:solidFill>
                <a:latin typeface="Calibri" panose="020F0502020204030204" pitchFamily="34" charset="0"/>
              </a:rPr>
              <a:t> 20-30 </a:t>
            </a:r>
            <a:r>
              <a:rPr lang="en-US" altLang="es-ES_tradnl" sz="2000" b="1" dirty="0" err="1">
                <a:solidFill>
                  <a:srgbClr val="000000"/>
                </a:solidFill>
                <a:latin typeface="Calibri" panose="020F0502020204030204" pitchFamily="34" charset="0"/>
              </a:rPr>
              <a:t>segundos</a:t>
            </a:r>
            <a:r>
              <a:rPr lang="en-US" altLang="es-ES_tradnl" sz="2000" b="1" dirty="0">
                <a:solidFill>
                  <a:srgbClr val="000000"/>
                </a:solidFill>
                <a:latin typeface="Calibri" panose="020F0502020204030204" pitchFamily="34" charset="0"/>
              </a:rPr>
              <a:t>; </a:t>
            </a:r>
            <a:r>
              <a:rPr lang="en-US" altLang="es-ES_tradnl" sz="2000" b="1" dirty="0" err="1">
                <a:solidFill>
                  <a:srgbClr val="000000"/>
                </a:solidFill>
                <a:latin typeface="Calibri" panose="020F0502020204030204" pitchFamily="34" charset="0"/>
              </a:rPr>
              <a:t>realizar</a:t>
            </a:r>
            <a:r>
              <a:rPr lang="en-US" altLang="es-ES_tradnl" sz="2000" b="1" dirty="0">
                <a:solidFill>
                  <a:srgbClr val="000000"/>
                </a:solidFill>
                <a:latin typeface="Calibri" panose="020F0502020204030204" pitchFamily="34" charset="0"/>
              </a:rPr>
              <a:t> 3 </a:t>
            </a:r>
            <a:r>
              <a:rPr lang="en-US" altLang="es-ES_tradnl" sz="2000" b="1" dirty="0" err="1">
                <a:solidFill>
                  <a:srgbClr val="000000"/>
                </a:solidFill>
                <a:latin typeface="Calibri" panose="020F0502020204030204" pitchFamily="34" charset="0"/>
              </a:rPr>
              <a:t>repeticiones</a:t>
            </a:r>
            <a:r>
              <a:rPr lang="en-US" altLang="es-ES_tradnl" sz="2000" b="1" dirty="0">
                <a:solidFill>
                  <a:srgbClr val="000000"/>
                </a:solidFill>
                <a:latin typeface="Calibri" panose="020F0502020204030204" pitchFamily="34" charset="0"/>
              </a:rPr>
              <a:t>.</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
        <p:nvSpPr>
          <p:cNvPr id="16" name="Text Box 2"/>
          <p:cNvSpPr txBox="1">
            <a:spLocks noChangeArrowheads="1"/>
          </p:cNvSpPr>
          <p:nvPr/>
        </p:nvSpPr>
        <p:spPr bwMode="auto">
          <a:xfrm>
            <a:off x="1100010" y="6746056"/>
            <a:ext cx="3619500" cy="70338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s-ES_tradnl" altLang="es-ES_tradnl" sz="2000" b="1" dirty="0">
                <a:solidFill>
                  <a:srgbClr val="000000"/>
                </a:solidFill>
                <a:latin typeface="Calibri" panose="020F0502020204030204" pitchFamily="34" charset="0"/>
              </a:rPr>
              <a:t>Realizar 5 repeticiones; ¡NO LO SUJETES!</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9532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4588" y="2166425"/>
            <a:ext cx="2658794" cy="492443"/>
          </a:xfrm>
          <a:prstGeom prst="rect">
            <a:avLst/>
          </a:prstGeom>
          <a:noFill/>
        </p:spPr>
        <p:txBody>
          <a:bodyPr wrap="square" rtlCol="0">
            <a:spAutoFit/>
          </a:bodyPr>
          <a:lstStyle/>
          <a:p>
            <a:pPr algn="ctr"/>
            <a:r>
              <a:rPr lang="en-US" dirty="0"/>
              <a:t>Cinco altos</a:t>
            </a:r>
            <a:endParaRPr lang="es-ES_tradnl" dirty="0"/>
          </a:p>
        </p:txBody>
      </p:sp>
      <p:sp>
        <p:nvSpPr>
          <p:cNvPr id="9" name="TextBox 8"/>
          <p:cNvSpPr txBox="1"/>
          <p:nvPr/>
        </p:nvSpPr>
        <p:spPr>
          <a:xfrm>
            <a:off x="8503921" y="2166424"/>
            <a:ext cx="2658794" cy="492443"/>
          </a:xfrm>
          <a:prstGeom prst="rect">
            <a:avLst/>
          </a:prstGeom>
          <a:noFill/>
        </p:spPr>
        <p:txBody>
          <a:bodyPr wrap="square" rtlCol="0">
            <a:spAutoFit/>
          </a:bodyPr>
          <a:lstStyle/>
          <a:p>
            <a:pPr algn="ctr"/>
            <a:r>
              <a:rPr lang="en-US" dirty="0"/>
              <a:t>Sin </a:t>
            </a:r>
            <a:r>
              <a:rPr lang="en-US" dirty="0" err="1"/>
              <a:t>dinero</a:t>
            </a:r>
            <a:endParaRPr lang="es-ES_tradnl" dirty="0"/>
          </a:p>
        </p:txBody>
      </p:sp>
      <p:pic>
        <p:nvPicPr>
          <p:cNvPr id="8" name="Picture 7" descr="C:\Users\jessica.chandler\Pictures\MESH Stretch Pictures\20170505_101202(0).jpg"/>
          <p:cNvPicPr/>
          <p:nvPr/>
        </p:nvPicPr>
        <p:blipFill rotWithShape="1">
          <a:blip r:embed="rId2" cstate="print">
            <a:extLst>
              <a:ext uri="{28A0092B-C50C-407E-A947-70E740481C1C}">
                <a14:useLocalDpi xmlns:a14="http://schemas.microsoft.com/office/drawing/2010/main" val="0"/>
              </a:ext>
            </a:extLst>
          </a:blip>
          <a:srcRect l="17606" t="15247" r="22791" b="19858"/>
          <a:stretch/>
        </p:blipFill>
        <p:spPr bwMode="auto">
          <a:xfrm rot="5400000">
            <a:off x="794237" y="3022283"/>
            <a:ext cx="4295921" cy="3569091"/>
          </a:xfrm>
          <a:prstGeom prst="rect">
            <a:avLst/>
          </a:prstGeom>
          <a:noFill/>
          <a:ln>
            <a:noFill/>
          </a:ln>
          <a:extLst>
            <a:ext uri="{53640926-AAD7-44D8-BBD7-CCE9431645EC}">
              <a14:shadowObscured xmlns:a14="http://schemas.microsoft.com/office/drawing/2010/main"/>
            </a:ext>
          </a:extLst>
        </p:spPr>
      </p:pic>
      <p:pic>
        <p:nvPicPr>
          <p:cNvPr id="13" name="Picture 12" descr="C:\Users\jessica.chandler\AppData\Local\Microsoft\Windows\INetCache\Content.Word\20170410_105236.jpg"/>
          <p:cNvPicPr/>
          <p:nvPr/>
        </p:nvPicPr>
        <p:blipFill rotWithShape="1">
          <a:blip r:embed="rId3" cstate="print">
            <a:extLst>
              <a:ext uri="{28A0092B-C50C-407E-A947-70E740481C1C}">
                <a14:useLocalDpi xmlns:a14="http://schemas.microsoft.com/office/drawing/2010/main" val="0"/>
              </a:ext>
            </a:extLst>
          </a:blip>
          <a:srcRect l="12177" t="14058" r="18894" b="17058"/>
          <a:stretch/>
        </p:blipFill>
        <p:spPr bwMode="auto">
          <a:xfrm rot="5400000">
            <a:off x="5861772" y="3163862"/>
            <a:ext cx="3845758" cy="2872545"/>
          </a:xfrm>
          <a:prstGeom prst="rect">
            <a:avLst/>
          </a:prstGeom>
          <a:noFill/>
          <a:ln>
            <a:noFill/>
          </a:ln>
          <a:extLst>
            <a:ext uri="{53640926-AAD7-44D8-BBD7-CCE9431645EC}">
              <a14:shadowObscured xmlns:a14="http://schemas.microsoft.com/office/drawing/2010/main"/>
            </a:ext>
          </a:extLst>
        </p:spPr>
      </p:pic>
      <p:pic>
        <p:nvPicPr>
          <p:cNvPr id="14" name="Picture 13" descr="C:\Users\jessica.chandler\AppData\Local\Microsoft\Windows\INetCache\Content.Word\20170410_105241.jpg"/>
          <p:cNvPicPr/>
          <p:nvPr/>
        </p:nvPicPr>
        <p:blipFill rotWithShape="1">
          <a:blip r:embed="rId4" cstate="print">
            <a:extLst>
              <a:ext uri="{28A0092B-C50C-407E-A947-70E740481C1C}">
                <a14:useLocalDpi xmlns:a14="http://schemas.microsoft.com/office/drawing/2010/main" val="0"/>
              </a:ext>
            </a:extLst>
          </a:blip>
          <a:srcRect l="7098" t="18882" r="28522" b="5191"/>
          <a:stretch/>
        </p:blipFill>
        <p:spPr bwMode="auto">
          <a:xfrm rot="5400000">
            <a:off x="9604863" y="2819838"/>
            <a:ext cx="3606606" cy="3321441"/>
          </a:xfrm>
          <a:prstGeom prst="rect">
            <a:avLst/>
          </a:prstGeom>
          <a:noFill/>
          <a:ln>
            <a:noFill/>
          </a:ln>
          <a:extLst>
            <a:ext uri="{53640926-AAD7-44D8-BBD7-CCE9431645EC}">
              <a14:shadowObscured xmlns:a14="http://schemas.microsoft.com/office/drawing/2010/main"/>
            </a:ext>
          </a:extLst>
        </p:spPr>
      </p:pic>
      <p:sp>
        <p:nvSpPr>
          <p:cNvPr id="15" name="AutoShape 22"/>
          <p:cNvSpPr>
            <a:spLocks noChangeArrowheads="1"/>
          </p:cNvSpPr>
          <p:nvPr/>
        </p:nvSpPr>
        <p:spPr bwMode="auto">
          <a:xfrm rot="410830">
            <a:off x="11068661" y="4247382"/>
            <a:ext cx="775172" cy="187638"/>
          </a:xfrm>
          <a:prstGeom prst="rightArrow">
            <a:avLst>
              <a:gd name="adj1" fmla="val 50000"/>
              <a:gd name="adj2" fmla="val 73614"/>
            </a:avLst>
          </a:prstGeom>
          <a:solidFill>
            <a:srgbClr val="FF0000"/>
          </a:solidFill>
          <a:ln w="9525">
            <a:solidFill>
              <a:srgbClr val="000000"/>
            </a:solidFill>
            <a:miter lim="800000"/>
            <a:headEnd/>
            <a:tailEnd/>
          </a:ln>
        </p:spPr>
        <p:txBody>
          <a:bodyPr/>
          <a:lstStyle/>
          <a:p>
            <a:endParaRPr lang="es-ES_tradnl"/>
          </a:p>
        </p:txBody>
      </p:sp>
      <p:sp>
        <p:nvSpPr>
          <p:cNvPr id="16" name="AutoShape 23"/>
          <p:cNvSpPr>
            <a:spLocks noChangeArrowheads="1"/>
          </p:cNvSpPr>
          <p:nvPr/>
        </p:nvSpPr>
        <p:spPr bwMode="auto">
          <a:xfrm rot="20545975">
            <a:off x="12143737" y="4182757"/>
            <a:ext cx="719603" cy="204715"/>
          </a:xfrm>
          <a:prstGeom prst="leftArrow">
            <a:avLst>
              <a:gd name="adj1" fmla="val 50000"/>
              <a:gd name="adj2" fmla="val 77778"/>
            </a:avLst>
          </a:prstGeom>
          <a:solidFill>
            <a:srgbClr val="FF0000"/>
          </a:solidFill>
          <a:ln w="9525">
            <a:solidFill>
              <a:srgbClr val="000000"/>
            </a:solidFill>
            <a:miter lim="800000"/>
            <a:headEnd/>
            <a:tailEnd/>
          </a:ln>
        </p:spPr>
        <p:txBody>
          <a:bodyPr/>
          <a:lstStyle/>
          <a:p>
            <a:endParaRPr lang="es-ES_tradnl"/>
          </a:p>
        </p:txBody>
      </p:sp>
      <p:sp>
        <p:nvSpPr>
          <p:cNvPr id="12"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
        <p:nvSpPr>
          <p:cNvPr id="17" name="Text Box 2"/>
          <p:cNvSpPr txBox="1">
            <a:spLocks noChangeArrowheads="1"/>
          </p:cNvSpPr>
          <p:nvPr/>
        </p:nvSpPr>
        <p:spPr bwMode="auto">
          <a:xfrm>
            <a:off x="4263382" y="7366124"/>
            <a:ext cx="4648504" cy="75554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altLang="es-ES_tradnl" sz="2000" b="1" dirty="0" err="1">
                <a:solidFill>
                  <a:srgbClr val="000000"/>
                </a:solidFill>
                <a:latin typeface="Calibri" panose="020F0502020204030204" pitchFamily="34" charset="0"/>
              </a:rPr>
              <a:t>Mantenga</a:t>
            </a:r>
            <a:r>
              <a:rPr lang="en-US" altLang="es-ES_tradnl" sz="2000" b="1" dirty="0">
                <a:solidFill>
                  <a:srgbClr val="000000"/>
                </a:solidFill>
                <a:latin typeface="Calibri" panose="020F0502020204030204" pitchFamily="34" charset="0"/>
              </a:rPr>
              <a:t> 20-30 </a:t>
            </a:r>
            <a:r>
              <a:rPr lang="en-US" altLang="es-ES_tradnl" sz="2000" b="1" dirty="0" err="1">
                <a:solidFill>
                  <a:srgbClr val="000000"/>
                </a:solidFill>
                <a:latin typeface="Calibri" panose="020F0502020204030204" pitchFamily="34" charset="0"/>
              </a:rPr>
              <a:t>segundos</a:t>
            </a:r>
            <a:r>
              <a:rPr lang="en-US" altLang="es-ES_tradnl" sz="2000" b="1" dirty="0">
                <a:solidFill>
                  <a:srgbClr val="000000"/>
                </a:solidFill>
                <a:latin typeface="Calibri" panose="020F0502020204030204" pitchFamily="34" charset="0"/>
              </a:rPr>
              <a:t>; </a:t>
            </a:r>
            <a:r>
              <a:rPr lang="en-US" altLang="es-ES_tradnl" sz="2000" b="1" dirty="0" err="1">
                <a:solidFill>
                  <a:srgbClr val="000000"/>
                </a:solidFill>
                <a:latin typeface="Calibri" panose="020F0502020204030204" pitchFamily="34" charset="0"/>
              </a:rPr>
              <a:t>realizar</a:t>
            </a:r>
            <a:r>
              <a:rPr lang="en-US" altLang="es-ES_tradnl" sz="2000" b="1" dirty="0">
                <a:solidFill>
                  <a:srgbClr val="000000"/>
                </a:solidFill>
                <a:latin typeface="Calibri" panose="020F0502020204030204" pitchFamily="34" charset="0"/>
              </a:rPr>
              <a:t> 3 </a:t>
            </a:r>
            <a:r>
              <a:rPr lang="en-US" altLang="es-ES_tradnl" sz="2000" b="1" dirty="0" err="1">
                <a:solidFill>
                  <a:srgbClr val="000000"/>
                </a:solidFill>
                <a:latin typeface="Calibri" panose="020F0502020204030204" pitchFamily="34" charset="0"/>
              </a:rPr>
              <a:t>repeticiones</a:t>
            </a:r>
            <a:r>
              <a:rPr lang="en-US" altLang="es-ES_tradnl" sz="2000" b="1" dirty="0">
                <a:solidFill>
                  <a:srgbClr val="000000"/>
                </a:solidFill>
                <a:latin typeface="Calibri" panose="020F0502020204030204" pitchFamily="34" charset="0"/>
              </a:rPr>
              <a:t>.</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77216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39757" y="2166425"/>
            <a:ext cx="2658794" cy="492443"/>
          </a:xfrm>
          <a:prstGeom prst="rect">
            <a:avLst/>
          </a:prstGeom>
          <a:noFill/>
        </p:spPr>
        <p:txBody>
          <a:bodyPr wrap="square" rtlCol="0">
            <a:spAutoFit/>
          </a:bodyPr>
          <a:lstStyle/>
          <a:p>
            <a:pPr algn="ctr"/>
            <a:r>
              <a:rPr lang="en-US" dirty="0" err="1"/>
              <a:t>Brazo</a:t>
            </a:r>
            <a:r>
              <a:rPr lang="en-US" dirty="0"/>
              <a:t> transversal</a:t>
            </a:r>
            <a:endParaRPr lang="es-ES_tradnl" dirty="0"/>
          </a:p>
        </p:txBody>
      </p:sp>
      <p:sp>
        <p:nvSpPr>
          <p:cNvPr id="9" name="TextBox 8"/>
          <p:cNvSpPr txBox="1"/>
          <p:nvPr/>
        </p:nvSpPr>
        <p:spPr>
          <a:xfrm>
            <a:off x="8503920" y="2166424"/>
            <a:ext cx="3541541" cy="492443"/>
          </a:xfrm>
          <a:prstGeom prst="rect">
            <a:avLst/>
          </a:prstGeom>
          <a:noFill/>
        </p:spPr>
        <p:txBody>
          <a:bodyPr wrap="square" rtlCol="0">
            <a:spAutoFit/>
          </a:bodyPr>
          <a:lstStyle/>
          <a:p>
            <a:pPr algn="ctr"/>
            <a:r>
              <a:rPr lang="en-US" dirty="0" err="1"/>
              <a:t>Rascardor</a:t>
            </a:r>
            <a:r>
              <a:rPr lang="en-US" dirty="0"/>
              <a:t> de </a:t>
            </a:r>
            <a:r>
              <a:rPr lang="en-US" dirty="0" err="1"/>
              <a:t>espalda</a:t>
            </a:r>
            <a:endParaRPr lang="es-ES_tradnl" dirty="0"/>
          </a:p>
        </p:txBody>
      </p:sp>
      <p:pic>
        <p:nvPicPr>
          <p:cNvPr id="10" name="Picture 9" descr="C:\Users\jessica.chandler\Pictures\MESH Stretch Pictures\20170505_095416.jpg"/>
          <p:cNvPicPr/>
          <p:nvPr/>
        </p:nvPicPr>
        <p:blipFill rotWithShape="1">
          <a:blip r:embed="rId2" cstate="print">
            <a:extLst>
              <a:ext uri="{28A0092B-C50C-407E-A947-70E740481C1C}">
                <a14:useLocalDpi xmlns:a14="http://schemas.microsoft.com/office/drawing/2010/main" val="0"/>
              </a:ext>
            </a:extLst>
          </a:blip>
          <a:srcRect l="20424" r="29171" b="20020"/>
          <a:stretch/>
        </p:blipFill>
        <p:spPr bwMode="auto">
          <a:xfrm rot="5400000">
            <a:off x="1366710" y="2511553"/>
            <a:ext cx="3536271" cy="4478027"/>
          </a:xfrm>
          <a:prstGeom prst="rect">
            <a:avLst/>
          </a:prstGeom>
          <a:noFill/>
          <a:ln>
            <a:noFill/>
          </a:ln>
          <a:extLst>
            <a:ext uri="{53640926-AAD7-44D8-BBD7-CCE9431645EC}">
              <a14:shadowObscured xmlns:a14="http://schemas.microsoft.com/office/drawing/2010/main"/>
            </a:ext>
          </a:extLst>
        </p:spPr>
      </p:pic>
      <p:pic>
        <p:nvPicPr>
          <p:cNvPr id="11" name="Picture 10" descr="C:\Users\jessica.chandler\Pictures\MESH Stretch Pictures\20170505_102131.jpg"/>
          <p:cNvPicPr/>
          <p:nvPr/>
        </p:nvPicPr>
        <p:blipFill rotWithShape="1">
          <a:blip r:embed="rId3" cstate="print">
            <a:extLst>
              <a:ext uri="{28A0092B-C50C-407E-A947-70E740481C1C}">
                <a14:useLocalDpi xmlns:a14="http://schemas.microsoft.com/office/drawing/2010/main" val="0"/>
              </a:ext>
            </a:extLst>
          </a:blip>
          <a:srcRect l="25225" t="21070" r="27635" b="11640"/>
          <a:stretch/>
        </p:blipFill>
        <p:spPr bwMode="auto">
          <a:xfrm rot="5400000">
            <a:off x="8492452" y="2519041"/>
            <a:ext cx="3578548" cy="4420770"/>
          </a:xfrm>
          <a:prstGeom prst="rect">
            <a:avLst/>
          </a:prstGeom>
          <a:noFill/>
          <a:ln>
            <a:noFill/>
          </a:ln>
          <a:extLst>
            <a:ext uri="{53640926-AAD7-44D8-BBD7-CCE9431645EC}">
              <a14:shadowObscured xmlns:a14="http://schemas.microsoft.com/office/drawing/2010/main"/>
            </a:ext>
          </a:extLst>
        </p:spPr>
      </p:pic>
      <p:sp>
        <p:nvSpPr>
          <p:cNvPr id="12"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
        <p:nvSpPr>
          <p:cNvPr id="13" name="Text Box 2"/>
          <p:cNvSpPr txBox="1">
            <a:spLocks noChangeArrowheads="1"/>
          </p:cNvSpPr>
          <p:nvPr/>
        </p:nvSpPr>
        <p:spPr bwMode="auto">
          <a:xfrm>
            <a:off x="4438792" y="6842263"/>
            <a:ext cx="4648504" cy="75554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altLang="es-ES_tradnl" sz="2000" b="1" dirty="0" err="1">
                <a:solidFill>
                  <a:srgbClr val="000000"/>
                </a:solidFill>
                <a:latin typeface="Calibri" panose="020F0502020204030204" pitchFamily="34" charset="0"/>
              </a:rPr>
              <a:t>Mantenga</a:t>
            </a:r>
            <a:r>
              <a:rPr lang="en-US" altLang="es-ES_tradnl" sz="2000" b="1" dirty="0">
                <a:solidFill>
                  <a:srgbClr val="000000"/>
                </a:solidFill>
                <a:latin typeface="Calibri" panose="020F0502020204030204" pitchFamily="34" charset="0"/>
              </a:rPr>
              <a:t> 20-30 </a:t>
            </a:r>
            <a:r>
              <a:rPr lang="en-US" altLang="es-ES_tradnl" sz="2000" b="1" dirty="0" err="1">
                <a:solidFill>
                  <a:srgbClr val="000000"/>
                </a:solidFill>
                <a:latin typeface="Calibri" panose="020F0502020204030204" pitchFamily="34" charset="0"/>
              </a:rPr>
              <a:t>segundos</a:t>
            </a:r>
            <a:r>
              <a:rPr lang="en-US" altLang="es-ES_tradnl" sz="2000" b="1" dirty="0">
                <a:solidFill>
                  <a:srgbClr val="000000"/>
                </a:solidFill>
                <a:latin typeface="Calibri" panose="020F0502020204030204" pitchFamily="34" charset="0"/>
              </a:rPr>
              <a:t>; </a:t>
            </a:r>
            <a:r>
              <a:rPr lang="en-US" altLang="es-ES_tradnl" sz="2000" b="1" dirty="0" err="1">
                <a:solidFill>
                  <a:srgbClr val="000000"/>
                </a:solidFill>
                <a:latin typeface="Calibri" panose="020F0502020204030204" pitchFamily="34" charset="0"/>
              </a:rPr>
              <a:t>realizar</a:t>
            </a:r>
            <a:r>
              <a:rPr lang="en-US" altLang="es-ES_tradnl" sz="2000" b="1" dirty="0">
                <a:solidFill>
                  <a:srgbClr val="000000"/>
                </a:solidFill>
                <a:latin typeface="Calibri" panose="020F0502020204030204" pitchFamily="34" charset="0"/>
              </a:rPr>
              <a:t> 3 </a:t>
            </a:r>
            <a:r>
              <a:rPr lang="en-US" altLang="es-ES_tradnl" sz="2000" b="1" dirty="0" err="1">
                <a:solidFill>
                  <a:srgbClr val="000000"/>
                </a:solidFill>
                <a:latin typeface="Calibri" panose="020F0502020204030204" pitchFamily="34" charset="0"/>
              </a:rPr>
              <a:t>repeticiones</a:t>
            </a:r>
            <a:r>
              <a:rPr lang="en-US" altLang="es-ES_tradnl" sz="2000" b="1" dirty="0">
                <a:solidFill>
                  <a:srgbClr val="000000"/>
                </a:solidFill>
                <a:latin typeface="Calibri" panose="020F0502020204030204" pitchFamily="34" charset="0"/>
              </a:rPr>
              <a:t>.</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0771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33453" y="2025748"/>
            <a:ext cx="3602315" cy="492443"/>
          </a:xfrm>
          <a:prstGeom prst="rect">
            <a:avLst/>
          </a:prstGeom>
          <a:noFill/>
        </p:spPr>
        <p:txBody>
          <a:bodyPr wrap="square" rtlCol="0">
            <a:spAutoFit/>
          </a:bodyPr>
          <a:lstStyle/>
          <a:p>
            <a:pPr algn="ctr"/>
            <a:r>
              <a:rPr lang="en-US" dirty="0"/>
              <a:t>Extensor de </a:t>
            </a:r>
            <a:r>
              <a:rPr lang="en-US" dirty="0" err="1"/>
              <a:t>muñeca</a:t>
            </a:r>
            <a:endParaRPr lang="es-ES_tradnl" dirty="0"/>
          </a:p>
        </p:txBody>
      </p:sp>
      <p:pic>
        <p:nvPicPr>
          <p:cNvPr id="7" name="Picture 6" descr="C:\Users\jessica.chandler\AppData\Local\Microsoft\Windows\INetCache\Content.Word\20170410_113507.jpg"/>
          <p:cNvPicPr/>
          <p:nvPr/>
        </p:nvPicPr>
        <p:blipFill rotWithShape="1">
          <a:blip r:embed="rId2" cstate="print">
            <a:extLst>
              <a:ext uri="{28A0092B-C50C-407E-A947-70E740481C1C}">
                <a14:useLocalDpi xmlns:a14="http://schemas.microsoft.com/office/drawing/2010/main" val="0"/>
              </a:ext>
            </a:extLst>
          </a:blip>
          <a:srcRect l="28057" t="23044" r="23633" b="21300"/>
          <a:stretch/>
        </p:blipFill>
        <p:spPr bwMode="auto">
          <a:xfrm rot="5400000">
            <a:off x="1096909" y="3221131"/>
            <a:ext cx="4075869" cy="3802778"/>
          </a:xfrm>
          <a:prstGeom prst="rect">
            <a:avLst/>
          </a:prstGeom>
          <a:noFill/>
          <a:ln>
            <a:noFill/>
          </a:ln>
          <a:extLst>
            <a:ext uri="{53640926-AAD7-44D8-BBD7-CCE9431645EC}">
              <a14:shadowObscured xmlns:a14="http://schemas.microsoft.com/office/drawing/2010/main"/>
            </a:ext>
          </a:extLst>
        </p:spPr>
      </p:pic>
      <p:pic>
        <p:nvPicPr>
          <p:cNvPr id="8" name="Picture 7" descr="C:\Users\jessica.chandler\AppData\Local\Microsoft\Windows\INetCache\Content.Word\20170410_113522.jpg"/>
          <p:cNvPicPr/>
          <p:nvPr/>
        </p:nvPicPr>
        <p:blipFill rotWithShape="1">
          <a:blip r:embed="rId3" cstate="print">
            <a:extLst>
              <a:ext uri="{28A0092B-C50C-407E-A947-70E740481C1C}">
                <a14:useLocalDpi xmlns:a14="http://schemas.microsoft.com/office/drawing/2010/main" val="0"/>
              </a:ext>
            </a:extLst>
          </a:blip>
          <a:srcRect l="22887" t="25060" r="14641"/>
          <a:stretch/>
        </p:blipFill>
        <p:spPr bwMode="auto">
          <a:xfrm rot="5400000">
            <a:off x="6378316" y="3044274"/>
            <a:ext cx="3245877" cy="2707518"/>
          </a:xfrm>
          <a:prstGeom prst="rect">
            <a:avLst/>
          </a:prstGeom>
          <a:noFill/>
          <a:ln>
            <a:noFill/>
          </a:ln>
          <a:extLst>
            <a:ext uri="{53640926-AAD7-44D8-BBD7-CCE9431645EC}">
              <a14:shadowObscured xmlns:a14="http://schemas.microsoft.com/office/drawing/2010/main"/>
            </a:ext>
          </a:extLst>
        </p:spPr>
      </p:pic>
      <p:sp>
        <p:nvSpPr>
          <p:cNvPr id="12" name="TextBox 11"/>
          <p:cNvSpPr txBox="1"/>
          <p:nvPr/>
        </p:nvSpPr>
        <p:spPr>
          <a:xfrm>
            <a:off x="8426548" y="2009335"/>
            <a:ext cx="3654083" cy="492443"/>
          </a:xfrm>
          <a:prstGeom prst="rect">
            <a:avLst/>
          </a:prstGeom>
          <a:noFill/>
        </p:spPr>
        <p:txBody>
          <a:bodyPr wrap="square" rtlCol="0">
            <a:spAutoFit/>
          </a:bodyPr>
          <a:lstStyle/>
          <a:p>
            <a:pPr algn="ctr"/>
            <a:r>
              <a:rPr lang="en-US" dirty="0"/>
              <a:t>Flexor de </a:t>
            </a:r>
            <a:r>
              <a:rPr lang="en-US" dirty="0" err="1"/>
              <a:t>muñeca</a:t>
            </a:r>
            <a:r>
              <a:rPr lang="en-US" dirty="0"/>
              <a:t>, 3 </a:t>
            </a:r>
            <a:r>
              <a:rPr lang="en-US" dirty="0" err="1"/>
              <a:t>vias</a:t>
            </a:r>
            <a:endParaRPr lang="es-ES_tradnl" dirty="0"/>
          </a:p>
        </p:txBody>
      </p:sp>
      <p:pic>
        <p:nvPicPr>
          <p:cNvPr id="13" name="Picture 12" descr="C:\Users\jessica.chandler\AppData\Local\Microsoft\Windows\INetCache\Content.Word\20170410_113538.jpg"/>
          <p:cNvPicPr/>
          <p:nvPr/>
        </p:nvPicPr>
        <p:blipFill rotWithShape="1">
          <a:blip r:embed="rId4" cstate="print">
            <a:extLst>
              <a:ext uri="{28A0092B-C50C-407E-A947-70E740481C1C}">
                <a14:useLocalDpi xmlns:a14="http://schemas.microsoft.com/office/drawing/2010/main" val="0"/>
              </a:ext>
            </a:extLst>
          </a:blip>
          <a:srcRect l="18394" t="10333" r="25251"/>
          <a:stretch/>
        </p:blipFill>
        <p:spPr bwMode="auto">
          <a:xfrm rot="5400000">
            <a:off x="9875602" y="2560401"/>
            <a:ext cx="3006728" cy="3492381"/>
          </a:xfrm>
          <a:prstGeom prst="rect">
            <a:avLst/>
          </a:prstGeom>
          <a:noFill/>
          <a:ln>
            <a:noFill/>
          </a:ln>
          <a:extLst>
            <a:ext uri="{53640926-AAD7-44D8-BBD7-CCE9431645EC}">
              <a14:shadowObscured xmlns:a14="http://schemas.microsoft.com/office/drawing/2010/main"/>
            </a:ext>
          </a:extLst>
        </p:spPr>
      </p:pic>
      <p:pic>
        <p:nvPicPr>
          <p:cNvPr id="14" name="Picture 13" descr="C:\Users\jessica.chandler\AppData\Local\Microsoft\Windows\INetCache\Content.Word\20170410_113553.jpg"/>
          <p:cNvPicPr/>
          <p:nvPr/>
        </p:nvPicPr>
        <p:blipFill rotWithShape="1">
          <a:blip r:embed="rId5" cstate="print">
            <a:extLst>
              <a:ext uri="{28A0092B-C50C-407E-A947-70E740481C1C}">
                <a14:useLocalDpi xmlns:a14="http://schemas.microsoft.com/office/drawing/2010/main" val="0"/>
              </a:ext>
            </a:extLst>
          </a:blip>
          <a:srcRect l="26490" r="29083" b="4496"/>
          <a:stretch/>
        </p:blipFill>
        <p:spPr bwMode="auto">
          <a:xfrm rot="5400000">
            <a:off x="10823386" y="4858497"/>
            <a:ext cx="2039815" cy="4364766"/>
          </a:xfrm>
          <a:prstGeom prst="rect">
            <a:avLst/>
          </a:prstGeom>
          <a:noFill/>
          <a:ln>
            <a:noFill/>
          </a:ln>
          <a:extLst>
            <a:ext uri="{53640926-AAD7-44D8-BBD7-CCE9431645EC}">
              <a14:shadowObscured xmlns:a14="http://schemas.microsoft.com/office/drawing/2010/main"/>
            </a:ext>
          </a:extLst>
        </p:spPr>
      </p:pic>
      <p:sp>
        <p:nvSpPr>
          <p:cNvPr id="11"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
        <p:nvSpPr>
          <p:cNvPr id="15" name="Text Box 2"/>
          <p:cNvSpPr txBox="1">
            <a:spLocks noChangeArrowheads="1"/>
          </p:cNvSpPr>
          <p:nvPr/>
        </p:nvSpPr>
        <p:spPr bwMode="auto">
          <a:xfrm>
            <a:off x="5421823" y="7040880"/>
            <a:ext cx="3853497" cy="75554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altLang="es-ES_tradnl" sz="2000" b="1" dirty="0" err="1">
                <a:solidFill>
                  <a:srgbClr val="000000"/>
                </a:solidFill>
                <a:latin typeface="Calibri" panose="020F0502020204030204" pitchFamily="34" charset="0"/>
              </a:rPr>
              <a:t>Mantenga</a:t>
            </a:r>
            <a:r>
              <a:rPr lang="en-US" altLang="es-ES_tradnl" sz="2000" b="1" dirty="0">
                <a:solidFill>
                  <a:srgbClr val="000000"/>
                </a:solidFill>
                <a:latin typeface="Calibri" panose="020F0502020204030204" pitchFamily="34" charset="0"/>
              </a:rPr>
              <a:t> 20-30 </a:t>
            </a:r>
            <a:r>
              <a:rPr lang="en-US" altLang="es-ES_tradnl" sz="2000" b="1" dirty="0" err="1">
                <a:solidFill>
                  <a:srgbClr val="000000"/>
                </a:solidFill>
                <a:latin typeface="Calibri" panose="020F0502020204030204" pitchFamily="34" charset="0"/>
              </a:rPr>
              <a:t>segundos</a:t>
            </a:r>
            <a:r>
              <a:rPr lang="en-US" altLang="es-ES_tradnl" sz="2000" b="1" dirty="0">
                <a:solidFill>
                  <a:srgbClr val="000000"/>
                </a:solidFill>
                <a:latin typeface="Calibri" panose="020F0502020204030204" pitchFamily="34" charset="0"/>
              </a:rPr>
              <a:t>; </a:t>
            </a:r>
            <a:r>
              <a:rPr lang="en-US" altLang="es-ES_tradnl" sz="2000" b="1" dirty="0" err="1">
                <a:solidFill>
                  <a:srgbClr val="000000"/>
                </a:solidFill>
                <a:latin typeface="Calibri" panose="020F0502020204030204" pitchFamily="34" charset="0"/>
              </a:rPr>
              <a:t>realizar</a:t>
            </a:r>
            <a:r>
              <a:rPr lang="en-US" altLang="es-ES_tradnl" sz="2000" b="1" dirty="0">
                <a:solidFill>
                  <a:srgbClr val="000000"/>
                </a:solidFill>
                <a:latin typeface="Calibri" panose="020F0502020204030204" pitchFamily="34" charset="0"/>
              </a:rPr>
              <a:t> 3 </a:t>
            </a:r>
            <a:r>
              <a:rPr lang="en-US" altLang="es-ES_tradnl" sz="2000" b="1" dirty="0" err="1">
                <a:solidFill>
                  <a:srgbClr val="000000"/>
                </a:solidFill>
                <a:latin typeface="Calibri" panose="020F0502020204030204" pitchFamily="34" charset="0"/>
              </a:rPr>
              <a:t>repeticiones</a:t>
            </a:r>
            <a:r>
              <a:rPr lang="en-US" altLang="es-ES_tradnl" sz="2000" b="1" dirty="0">
                <a:solidFill>
                  <a:srgbClr val="000000"/>
                </a:solidFill>
                <a:latin typeface="Calibri" panose="020F0502020204030204" pitchFamily="34" charset="0"/>
              </a:rPr>
              <a:t>.</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37448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4588" y="2025748"/>
            <a:ext cx="2658794" cy="892552"/>
          </a:xfrm>
          <a:prstGeom prst="rect">
            <a:avLst/>
          </a:prstGeom>
          <a:noFill/>
        </p:spPr>
        <p:txBody>
          <a:bodyPr wrap="square" rtlCol="0">
            <a:spAutoFit/>
          </a:bodyPr>
          <a:lstStyle/>
          <a:p>
            <a:pPr algn="ctr"/>
            <a:r>
              <a:rPr lang="en-US" dirty="0" err="1"/>
              <a:t>inmersión</a:t>
            </a:r>
            <a:r>
              <a:rPr lang="en-US" dirty="0"/>
              <a:t> de la </a:t>
            </a:r>
            <a:r>
              <a:rPr lang="en-US" dirty="0" err="1"/>
              <a:t>muñeca</a:t>
            </a:r>
            <a:endParaRPr lang="en-US" dirty="0"/>
          </a:p>
        </p:txBody>
      </p:sp>
      <p:sp>
        <p:nvSpPr>
          <p:cNvPr id="12" name="TextBox 11"/>
          <p:cNvSpPr txBox="1"/>
          <p:nvPr/>
        </p:nvSpPr>
        <p:spPr>
          <a:xfrm>
            <a:off x="8609623" y="2009335"/>
            <a:ext cx="3065283" cy="492443"/>
          </a:xfrm>
          <a:prstGeom prst="rect">
            <a:avLst/>
          </a:prstGeom>
          <a:noFill/>
        </p:spPr>
        <p:txBody>
          <a:bodyPr wrap="square" rtlCol="0">
            <a:spAutoFit/>
          </a:bodyPr>
          <a:lstStyle/>
          <a:p>
            <a:pPr algn="ctr"/>
            <a:r>
              <a:rPr lang="en-US" dirty="0" err="1"/>
              <a:t>Curva</a:t>
            </a:r>
            <a:r>
              <a:rPr lang="en-US" dirty="0"/>
              <a:t> Baja</a:t>
            </a:r>
            <a:endParaRPr lang="es-ES_tradnl" dirty="0"/>
          </a:p>
        </p:txBody>
      </p:sp>
      <p:pic>
        <p:nvPicPr>
          <p:cNvPr id="9" name="Picture 8" descr="C:\Users\jessica.chandler\Pictures\MESH Stretch Pictures\20170505_102231.jpg"/>
          <p:cNvPicPr/>
          <p:nvPr/>
        </p:nvPicPr>
        <p:blipFill rotWithShape="1">
          <a:blip r:embed="rId2" cstate="print">
            <a:extLst>
              <a:ext uri="{28A0092B-C50C-407E-A947-70E740481C1C}">
                <a14:useLocalDpi xmlns:a14="http://schemas.microsoft.com/office/drawing/2010/main" val="0"/>
              </a:ext>
            </a:extLst>
          </a:blip>
          <a:srcRect l="38888" t="18410" r="18154" b="17912"/>
          <a:stretch/>
        </p:blipFill>
        <p:spPr bwMode="auto">
          <a:xfrm rot="5400000">
            <a:off x="1319318" y="2655749"/>
            <a:ext cx="3798202" cy="4648504"/>
          </a:xfrm>
          <a:prstGeom prst="rect">
            <a:avLst/>
          </a:prstGeom>
          <a:noFill/>
          <a:ln>
            <a:noFill/>
          </a:ln>
          <a:extLst>
            <a:ext uri="{53640926-AAD7-44D8-BBD7-CCE9431645EC}">
              <a14:shadowObscured xmlns:a14="http://schemas.microsoft.com/office/drawing/2010/main"/>
            </a:ext>
          </a:extLst>
        </p:spPr>
      </p:pic>
      <p:pic>
        <p:nvPicPr>
          <p:cNvPr id="10" name="Picture 9" descr="C:\Users\jessica.chandler\AppData\Local\Microsoft\Windows\INetCache\Content.Word\20170410_1139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871295" y="3259892"/>
            <a:ext cx="4541938" cy="3431434"/>
          </a:xfrm>
          <a:prstGeom prst="rect">
            <a:avLst/>
          </a:prstGeom>
          <a:noFill/>
          <a:ln>
            <a:noFill/>
          </a:ln>
        </p:spPr>
      </p:pic>
      <p:sp>
        <p:nvSpPr>
          <p:cNvPr id="13"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
        <p:nvSpPr>
          <p:cNvPr id="14" name="Text Box 2"/>
          <p:cNvSpPr txBox="1">
            <a:spLocks noChangeArrowheads="1"/>
          </p:cNvSpPr>
          <p:nvPr/>
        </p:nvSpPr>
        <p:spPr bwMode="auto">
          <a:xfrm>
            <a:off x="894167" y="7389310"/>
            <a:ext cx="4648504" cy="75554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altLang="es-ES_tradnl" sz="2000" b="1" dirty="0" err="1">
                <a:solidFill>
                  <a:srgbClr val="000000"/>
                </a:solidFill>
                <a:latin typeface="Calibri" panose="020F0502020204030204" pitchFamily="34" charset="0"/>
              </a:rPr>
              <a:t>Mantenga</a:t>
            </a:r>
            <a:r>
              <a:rPr lang="en-US" altLang="es-ES_tradnl" sz="2000" b="1" dirty="0">
                <a:solidFill>
                  <a:srgbClr val="000000"/>
                </a:solidFill>
                <a:latin typeface="Calibri" panose="020F0502020204030204" pitchFamily="34" charset="0"/>
              </a:rPr>
              <a:t> 20-30 </a:t>
            </a:r>
            <a:r>
              <a:rPr lang="en-US" altLang="es-ES_tradnl" sz="2000" b="1" dirty="0" err="1">
                <a:solidFill>
                  <a:srgbClr val="000000"/>
                </a:solidFill>
                <a:latin typeface="Calibri" panose="020F0502020204030204" pitchFamily="34" charset="0"/>
              </a:rPr>
              <a:t>segundos</a:t>
            </a:r>
            <a:r>
              <a:rPr lang="en-US" altLang="es-ES_tradnl" sz="2000" b="1" dirty="0">
                <a:solidFill>
                  <a:srgbClr val="000000"/>
                </a:solidFill>
                <a:latin typeface="Calibri" panose="020F0502020204030204" pitchFamily="34" charset="0"/>
              </a:rPr>
              <a:t>; </a:t>
            </a:r>
            <a:r>
              <a:rPr lang="en-US" altLang="es-ES_tradnl" sz="2000" b="1" dirty="0" err="1">
                <a:solidFill>
                  <a:srgbClr val="000000"/>
                </a:solidFill>
                <a:latin typeface="Calibri" panose="020F0502020204030204" pitchFamily="34" charset="0"/>
              </a:rPr>
              <a:t>realizar</a:t>
            </a:r>
            <a:r>
              <a:rPr lang="en-US" altLang="es-ES_tradnl" sz="2000" b="1" dirty="0">
                <a:solidFill>
                  <a:srgbClr val="000000"/>
                </a:solidFill>
                <a:latin typeface="Calibri" panose="020F0502020204030204" pitchFamily="34" charset="0"/>
              </a:rPr>
              <a:t> 3 </a:t>
            </a:r>
            <a:r>
              <a:rPr lang="en-US" altLang="es-ES_tradnl" sz="2000" b="1" dirty="0" err="1">
                <a:solidFill>
                  <a:srgbClr val="000000"/>
                </a:solidFill>
                <a:latin typeface="Calibri" panose="020F0502020204030204" pitchFamily="34" charset="0"/>
              </a:rPr>
              <a:t>repeticiones</a:t>
            </a:r>
            <a:r>
              <a:rPr lang="en-US" altLang="es-ES_tradnl" sz="2000" b="1" dirty="0">
                <a:solidFill>
                  <a:srgbClr val="000000"/>
                </a:solidFill>
                <a:latin typeface="Calibri" panose="020F0502020204030204" pitchFamily="34" charset="0"/>
              </a:rPr>
              <a:t>.</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
        <p:nvSpPr>
          <p:cNvPr id="15" name="Text Box 2"/>
          <p:cNvSpPr txBox="1">
            <a:spLocks noChangeArrowheads="1"/>
          </p:cNvSpPr>
          <p:nvPr/>
        </p:nvSpPr>
        <p:spPr bwMode="auto">
          <a:xfrm>
            <a:off x="8332515" y="7449441"/>
            <a:ext cx="3619500" cy="70338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s-ES_tradnl" altLang="es-ES_tradnl" sz="2000" b="1" dirty="0">
                <a:solidFill>
                  <a:srgbClr val="000000"/>
                </a:solidFill>
                <a:latin typeface="Calibri" panose="020F0502020204030204" pitchFamily="34" charset="0"/>
              </a:rPr>
              <a:t>Realizar 5 repeticiones; ¡NO LO SUJETES!</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38650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4588" y="2025748"/>
            <a:ext cx="2658794" cy="492443"/>
          </a:xfrm>
          <a:prstGeom prst="rect">
            <a:avLst/>
          </a:prstGeom>
          <a:noFill/>
        </p:spPr>
        <p:txBody>
          <a:bodyPr wrap="square" rtlCol="0">
            <a:spAutoFit/>
          </a:bodyPr>
          <a:lstStyle/>
          <a:p>
            <a:pPr algn="ctr"/>
            <a:r>
              <a:rPr lang="en-US" dirty="0" err="1"/>
              <a:t>Baño</a:t>
            </a:r>
            <a:r>
              <a:rPr lang="en-US" dirty="0"/>
              <a:t> de </a:t>
            </a:r>
            <a:r>
              <a:rPr lang="en-US" dirty="0" err="1"/>
              <a:t>cadera</a:t>
            </a:r>
            <a:endParaRPr lang="es-ES_tradnl" dirty="0"/>
          </a:p>
        </p:txBody>
      </p:sp>
      <p:sp>
        <p:nvSpPr>
          <p:cNvPr id="12" name="TextBox 11"/>
          <p:cNvSpPr txBox="1"/>
          <p:nvPr/>
        </p:nvSpPr>
        <p:spPr>
          <a:xfrm>
            <a:off x="8636142" y="1982109"/>
            <a:ext cx="3065283" cy="492443"/>
          </a:xfrm>
          <a:prstGeom prst="rect">
            <a:avLst/>
          </a:prstGeom>
          <a:noFill/>
        </p:spPr>
        <p:txBody>
          <a:bodyPr wrap="square" rtlCol="0">
            <a:spAutoFit/>
          </a:bodyPr>
          <a:lstStyle/>
          <a:p>
            <a:pPr algn="ctr"/>
            <a:r>
              <a:rPr lang="en-US" dirty="0" err="1"/>
              <a:t>Abridor</a:t>
            </a:r>
            <a:r>
              <a:rPr lang="en-US" dirty="0"/>
              <a:t> de </a:t>
            </a:r>
            <a:r>
              <a:rPr lang="en-US" dirty="0" err="1"/>
              <a:t>cadera</a:t>
            </a:r>
            <a:endParaRPr lang="es-ES_tradnl" dirty="0"/>
          </a:p>
        </p:txBody>
      </p:sp>
      <p:pic>
        <p:nvPicPr>
          <p:cNvPr id="9" name="Picture 8" descr="C:\Users\jessica.chandler\Pictures\MESH Stretch Pictures\IMG_1092.JPG"/>
          <p:cNvPicPr/>
          <p:nvPr/>
        </p:nvPicPr>
        <p:blipFill rotWithShape="1">
          <a:blip r:embed="rId2" cstate="print">
            <a:extLst>
              <a:ext uri="{28A0092B-C50C-407E-A947-70E740481C1C}">
                <a14:useLocalDpi xmlns:a14="http://schemas.microsoft.com/office/drawing/2010/main" val="0"/>
              </a:ext>
            </a:extLst>
          </a:blip>
          <a:srcRect l="2207" t="14188" r="11012" b="12848"/>
          <a:stretch/>
        </p:blipFill>
        <p:spPr bwMode="auto">
          <a:xfrm rot="5400000">
            <a:off x="556873" y="3313489"/>
            <a:ext cx="4754223" cy="3293199"/>
          </a:xfrm>
          <a:prstGeom prst="rect">
            <a:avLst/>
          </a:prstGeom>
          <a:noFill/>
          <a:ln>
            <a:noFill/>
          </a:ln>
          <a:extLst>
            <a:ext uri="{53640926-AAD7-44D8-BBD7-CCE9431645EC}">
              <a14:shadowObscured xmlns:a14="http://schemas.microsoft.com/office/drawing/2010/main"/>
            </a:ext>
          </a:extLst>
        </p:spPr>
      </p:pic>
      <p:pic>
        <p:nvPicPr>
          <p:cNvPr id="10" name="Picture 9" descr="C:\Users\jessica.chandler\AppData\Local\Microsoft\Windows\INetCache\Content.Word\20170410_115018.jpg"/>
          <p:cNvPicPr/>
          <p:nvPr/>
        </p:nvPicPr>
        <p:blipFill rotWithShape="1">
          <a:blip r:embed="rId3" cstate="print">
            <a:extLst>
              <a:ext uri="{28A0092B-C50C-407E-A947-70E740481C1C}">
                <a14:useLocalDpi xmlns:a14="http://schemas.microsoft.com/office/drawing/2010/main" val="0"/>
              </a:ext>
            </a:extLst>
          </a:blip>
          <a:srcRect l="17628" t="13388" r="9495" b="11964"/>
          <a:stretch/>
        </p:blipFill>
        <p:spPr bwMode="auto">
          <a:xfrm rot="5400000">
            <a:off x="6102414" y="3224111"/>
            <a:ext cx="4497906" cy="3215641"/>
          </a:xfrm>
          <a:prstGeom prst="rect">
            <a:avLst/>
          </a:prstGeom>
          <a:noFill/>
          <a:ln>
            <a:noFill/>
          </a:ln>
          <a:extLst>
            <a:ext uri="{53640926-AAD7-44D8-BBD7-CCE9431645EC}">
              <a14:shadowObscured xmlns:a14="http://schemas.microsoft.com/office/drawing/2010/main"/>
            </a:ext>
          </a:extLst>
        </p:spPr>
      </p:pic>
      <p:pic>
        <p:nvPicPr>
          <p:cNvPr id="11" name="Picture 10" descr="C:\Users\jessica.chandler\AppData\Local\Microsoft\Windows\INetCache\Content.Word\20170410_115604.jpg"/>
          <p:cNvPicPr/>
          <p:nvPr/>
        </p:nvPicPr>
        <p:blipFill rotWithShape="1">
          <a:blip r:embed="rId4" cstate="print">
            <a:extLst>
              <a:ext uri="{28A0092B-C50C-407E-A947-70E740481C1C}">
                <a14:useLocalDpi xmlns:a14="http://schemas.microsoft.com/office/drawing/2010/main" val="0"/>
              </a:ext>
            </a:extLst>
          </a:blip>
          <a:srcRect l="1106" t="3766" r="16045" b="4803"/>
          <a:stretch/>
        </p:blipFill>
        <p:spPr bwMode="auto">
          <a:xfrm rot="5400000">
            <a:off x="9892044" y="2947251"/>
            <a:ext cx="4497907" cy="3769359"/>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146223" y="2041249"/>
            <a:ext cx="2931202" cy="492443"/>
          </a:xfrm>
          <a:prstGeom prst="rect">
            <a:avLst/>
          </a:prstGeom>
          <a:noFill/>
        </p:spPr>
        <p:txBody>
          <a:bodyPr wrap="square" rtlCol="0">
            <a:spAutoFit/>
          </a:bodyPr>
          <a:lstStyle/>
          <a:p>
            <a:r>
              <a:rPr lang="en-US" dirty="0">
                <a:solidFill>
                  <a:srgbClr val="C00000"/>
                </a:solidFill>
              </a:rPr>
              <a:t>¡NO LO SUJETES!</a:t>
            </a:r>
          </a:p>
        </p:txBody>
      </p:sp>
      <p:sp>
        <p:nvSpPr>
          <p:cNvPr id="15"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
        <p:nvSpPr>
          <p:cNvPr id="16" name="Text Box 2"/>
          <p:cNvSpPr txBox="1">
            <a:spLocks noChangeArrowheads="1"/>
          </p:cNvSpPr>
          <p:nvPr/>
        </p:nvSpPr>
        <p:spPr bwMode="auto">
          <a:xfrm>
            <a:off x="8209854" y="7298659"/>
            <a:ext cx="4648504" cy="75554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altLang="es-ES_tradnl" sz="2000" b="1" dirty="0" err="1">
                <a:solidFill>
                  <a:srgbClr val="000000"/>
                </a:solidFill>
                <a:latin typeface="Calibri" panose="020F0502020204030204" pitchFamily="34" charset="0"/>
              </a:rPr>
              <a:t>Mantenga</a:t>
            </a:r>
            <a:r>
              <a:rPr lang="en-US" altLang="es-ES_tradnl" sz="2000" b="1" dirty="0">
                <a:solidFill>
                  <a:srgbClr val="000000"/>
                </a:solidFill>
                <a:latin typeface="Calibri" panose="020F0502020204030204" pitchFamily="34" charset="0"/>
              </a:rPr>
              <a:t> 20-30 </a:t>
            </a:r>
            <a:r>
              <a:rPr lang="en-US" altLang="es-ES_tradnl" sz="2000" b="1" dirty="0" err="1">
                <a:solidFill>
                  <a:srgbClr val="000000"/>
                </a:solidFill>
                <a:latin typeface="Calibri" panose="020F0502020204030204" pitchFamily="34" charset="0"/>
              </a:rPr>
              <a:t>segundos</a:t>
            </a:r>
            <a:r>
              <a:rPr lang="en-US" altLang="es-ES_tradnl" sz="2000" b="1" dirty="0">
                <a:solidFill>
                  <a:srgbClr val="000000"/>
                </a:solidFill>
                <a:latin typeface="Calibri" panose="020F0502020204030204" pitchFamily="34" charset="0"/>
              </a:rPr>
              <a:t>; </a:t>
            </a:r>
            <a:r>
              <a:rPr lang="en-US" altLang="es-ES_tradnl" sz="2000" b="1" dirty="0" err="1">
                <a:solidFill>
                  <a:srgbClr val="000000"/>
                </a:solidFill>
                <a:latin typeface="Calibri" panose="020F0502020204030204" pitchFamily="34" charset="0"/>
              </a:rPr>
              <a:t>realizar</a:t>
            </a:r>
            <a:r>
              <a:rPr lang="en-US" altLang="es-ES_tradnl" sz="2000" b="1" dirty="0">
                <a:solidFill>
                  <a:srgbClr val="000000"/>
                </a:solidFill>
                <a:latin typeface="Calibri" panose="020F0502020204030204" pitchFamily="34" charset="0"/>
              </a:rPr>
              <a:t> 3 </a:t>
            </a:r>
            <a:r>
              <a:rPr lang="en-US" altLang="es-ES_tradnl" sz="2000" b="1" dirty="0" err="1">
                <a:solidFill>
                  <a:srgbClr val="000000"/>
                </a:solidFill>
                <a:latin typeface="Calibri" panose="020F0502020204030204" pitchFamily="34" charset="0"/>
              </a:rPr>
              <a:t>repeticiones</a:t>
            </a:r>
            <a:r>
              <a:rPr lang="en-US" altLang="es-ES_tradnl" sz="2000" b="1" dirty="0">
                <a:solidFill>
                  <a:srgbClr val="000000"/>
                </a:solidFill>
                <a:latin typeface="Calibri" panose="020F0502020204030204" pitchFamily="34" charset="0"/>
              </a:rPr>
              <a:t>.</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
        <p:nvSpPr>
          <p:cNvPr id="17" name="Text Box 2"/>
          <p:cNvSpPr txBox="1">
            <a:spLocks noChangeArrowheads="1"/>
          </p:cNvSpPr>
          <p:nvPr/>
        </p:nvSpPr>
        <p:spPr bwMode="auto">
          <a:xfrm>
            <a:off x="790915" y="7462884"/>
            <a:ext cx="4420572" cy="428467"/>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s-ES_tradnl" altLang="es-ES_tradnl" sz="2000" b="1" dirty="0">
                <a:solidFill>
                  <a:srgbClr val="000000"/>
                </a:solidFill>
                <a:latin typeface="Calibri" panose="020F0502020204030204" pitchFamily="34" charset="0"/>
              </a:rPr>
              <a:t>Realizar 5 repeticiones; ¡NO LO SUJETES!</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78278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3927" y="2246428"/>
            <a:ext cx="2658794" cy="892552"/>
          </a:xfrm>
          <a:prstGeom prst="rect">
            <a:avLst/>
          </a:prstGeom>
          <a:noFill/>
        </p:spPr>
        <p:txBody>
          <a:bodyPr wrap="square" rtlCol="0">
            <a:spAutoFit/>
          </a:bodyPr>
          <a:lstStyle/>
          <a:p>
            <a:pPr algn="ctr"/>
            <a:r>
              <a:rPr lang="en-US" dirty="0" err="1"/>
              <a:t>estiramiento</a:t>
            </a:r>
            <a:r>
              <a:rPr lang="en-US" dirty="0"/>
              <a:t> de la </a:t>
            </a:r>
            <a:r>
              <a:rPr lang="en-US" dirty="0" err="1"/>
              <a:t>rodilla</a:t>
            </a:r>
            <a:endParaRPr lang="es-ES_tradnl" dirty="0"/>
          </a:p>
        </p:txBody>
      </p:sp>
      <p:sp>
        <p:nvSpPr>
          <p:cNvPr id="12" name="TextBox 11"/>
          <p:cNvSpPr txBox="1"/>
          <p:nvPr/>
        </p:nvSpPr>
        <p:spPr>
          <a:xfrm>
            <a:off x="5541451" y="2237086"/>
            <a:ext cx="3065283" cy="492443"/>
          </a:xfrm>
          <a:prstGeom prst="rect">
            <a:avLst/>
          </a:prstGeom>
          <a:noFill/>
        </p:spPr>
        <p:txBody>
          <a:bodyPr wrap="square" rtlCol="0">
            <a:spAutoFit/>
          </a:bodyPr>
          <a:lstStyle/>
          <a:p>
            <a:pPr algn="ctr"/>
            <a:r>
              <a:rPr lang="en-US" dirty="0" err="1"/>
              <a:t>isquiotibial</a:t>
            </a:r>
            <a:r>
              <a:rPr lang="en-US" dirty="0"/>
              <a:t> de pie</a:t>
            </a:r>
            <a:endParaRPr lang="es-ES_tradnl" dirty="0"/>
          </a:p>
        </p:txBody>
      </p:sp>
      <p:pic>
        <p:nvPicPr>
          <p:cNvPr id="8" name="Picture 7" descr="C:\Users\jessica.chandler\Pictures\MESH Stretch Pictures\20170505_101213.jpg"/>
          <p:cNvPicPr/>
          <p:nvPr/>
        </p:nvPicPr>
        <p:blipFill rotWithShape="1">
          <a:blip r:embed="rId2" cstate="print">
            <a:extLst>
              <a:ext uri="{28A0092B-C50C-407E-A947-70E740481C1C}">
                <a14:useLocalDpi xmlns:a14="http://schemas.microsoft.com/office/drawing/2010/main" val="0"/>
              </a:ext>
            </a:extLst>
          </a:blip>
          <a:srcRect l="6884" t="18815" r="11629" b="17880"/>
          <a:stretch/>
        </p:blipFill>
        <p:spPr bwMode="auto">
          <a:xfrm rot="5400000">
            <a:off x="5564" y="4169607"/>
            <a:ext cx="4795520" cy="2846175"/>
          </a:xfrm>
          <a:prstGeom prst="rect">
            <a:avLst/>
          </a:prstGeom>
          <a:noFill/>
          <a:ln>
            <a:noFill/>
          </a:ln>
          <a:extLst>
            <a:ext uri="{53640926-AAD7-44D8-BBD7-CCE9431645EC}">
              <a14:shadowObscured xmlns:a14="http://schemas.microsoft.com/office/drawing/2010/main"/>
            </a:ext>
          </a:extLst>
        </p:spPr>
      </p:pic>
      <p:pic>
        <p:nvPicPr>
          <p:cNvPr id="13" name="Picture 12" descr="C:\Users\jessica.chandler\AppData\Local\Microsoft\Windows\INetCache\Content.Word\20170410_104914.jpg"/>
          <p:cNvPicPr/>
          <p:nvPr/>
        </p:nvPicPr>
        <p:blipFill rotWithShape="1">
          <a:blip r:embed="rId3" cstate="print">
            <a:extLst>
              <a:ext uri="{28A0092B-C50C-407E-A947-70E740481C1C}">
                <a14:useLocalDpi xmlns:a14="http://schemas.microsoft.com/office/drawing/2010/main" val="0"/>
              </a:ext>
            </a:extLst>
          </a:blip>
          <a:srcRect l="13537" t="10578" r="8644" b="12608"/>
          <a:stretch/>
        </p:blipFill>
        <p:spPr bwMode="auto">
          <a:xfrm rot="5400000">
            <a:off x="4638073" y="3379535"/>
            <a:ext cx="4534413" cy="3402908"/>
          </a:xfrm>
          <a:prstGeom prst="rect">
            <a:avLst/>
          </a:prstGeom>
          <a:noFill/>
          <a:ln>
            <a:noFill/>
          </a:ln>
          <a:extLst>
            <a:ext uri="{53640926-AAD7-44D8-BBD7-CCE9431645EC}">
              <a14:shadowObscured xmlns:a14="http://schemas.microsoft.com/office/drawing/2010/main"/>
            </a:ext>
          </a:extLst>
        </p:spPr>
      </p:pic>
      <p:pic>
        <p:nvPicPr>
          <p:cNvPr id="14" name="Picture 13" descr="C:\Users\jessica.chandler\AppData\Local\Microsoft\Windows\INetCache\Content.Word\20170410_105007.jpg"/>
          <p:cNvPicPr/>
          <p:nvPr/>
        </p:nvPicPr>
        <p:blipFill rotWithShape="1">
          <a:blip r:embed="rId4" cstate="print">
            <a:extLst>
              <a:ext uri="{28A0092B-C50C-407E-A947-70E740481C1C}">
                <a14:useLocalDpi xmlns:a14="http://schemas.microsoft.com/office/drawing/2010/main" val="0"/>
              </a:ext>
            </a:extLst>
          </a:blip>
          <a:srcRect l="8984" t="17891" r="4349" b="11516"/>
          <a:stretch/>
        </p:blipFill>
        <p:spPr bwMode="auto">
          <a:xfrm rot="5400000">
            <a:off x="9519425" y="3878285"/>
            <a:ext cx="4848091" cy="3376246"/>
          </a:xfrm>
          <a:prstGeom prst="rect">
            <a:avLst/>
          </a:prstGeom>
          <a:noFill/>
          <a:ln>
            <a:noFill/>
          </a:ln>
          <a:extLst>
            <a:ext uri="{53640926-AAD7-44D8-BBD7-CCE9431645EC}">
              <a14:shadowObscured xmlns:a14="http://schemas.microsoft.com/office/drawing/2010/main"/>
            </a:ext>
          </a:extLst>
        </p:spPr>
      </p:pic>
      <p:sp>
        <p:nvSpPr>
          <p:cNvPr id="15" name="TextBox 14"/>
          <p:cNvSpPr txBox="1"/>
          <p:nvPr/>
        </p:nvSpPr>
        <p:spPr>
          <a:xfrm>
            <a:off x="10415464" y="2246428"/>
            <a:ext cx="3065283" cy="492443"/>
          </a:xfrm>
          <a:prstGeom prst="rect">
            <a:avLst/>
          </a:prstGeom>
          <a:noFill/>
        </p:spPr>
        <p:txBody>
          <a:bodyPr wrap="square" rtlCol="0">
            <a:spAutoFit/>
          </a:bodyPr>
          <a:lstStyle/>
          <a:p>
            <a:pPr algn="ctr"/>
            <a:r>
              <a:rPr lang="en-US" dirty="0"/>
              <a:t>Inferior </a:t>
            </a:r>
            <a:r>
              <a:rPr lang="en-US" dirty="0" err="1"/>
              <a:t>pierna</a:t>
            </a:r>
            <a:endParaRPr lang="es-ES_tradnl" dirty="0"/>
          </a:p>
        </p:txBody>
      </p:sp>
      <p:sp>
        <p:nvSpPr>
          <p:cNvPr id="11" name="Title 1"/>
          <p:cNvSpPr>
            <a:spLocks noGrp="1"/>
          </p:cNvSpPr>
          <p:nvPr>
            <p:ph type="title"/>
          </p:nvPr>
        </p:nvSpPr>
        <p:spPr/>
        <p:txBody>
          <a:bodyPr/>
          <a:lstStyle/>
          <a:p>
            <a:r>
              <a:rPr lang="en-US" dirty="0"/>
              <a:t>Micro-</a:t>
            </a:r>
            <a:r>
              <a:rPr lang="en-US" dirty="0" err="1"/>
              <a:t>ruptura</a:t>
            </a:r>
            <a:r>
              <a:rPr lang="en-US" dirty="0"/>
              <a:t> y </a:t>
            </a:r>
            <a:r>
              <a:rPr lang="en-US" dirty="0" err="1"/>
              <a:t>estiramiento</a:t>
            </a:r>
            <a:r>
              <a:rPr lang="en-US" dirty="0"/>
              <a:t> post-</a:t>
            </a:r>
            <a:r>
              <a:rPr lang="en-US" dirty="0" err="1"/>
              <a:t>cambio</a:t>
            </a:r>
            <a:endParaRPr lang="es-ES_tradnl" dirty="0"/>
          </a:p>
        </p:txBody>
      </p:sp>
      <p:sp>
        <p:nvSpPr>
          <p:cNvPr id="16" name="Text Box 2"/>
          <p:cNvSpPr txBox="1">
            <a:spLocks noChangeArrowheads="1"/>
          </p:cNvSpPr>
          <p:nvPr/>
        </p:nvSpPr>
        <p:spPr bwMode="auto">
          <a:xfrm>
            <a:off x="4368454" y="7432449"/>
            <a:ext cx="4648504" cy="755545"/>
          </a:xfrm>
          <a:prstGeom prst="rect">
            <a:avLst/>
          </a:prstGeom>
          <a:solidFill>
            <a:srgbClr val="F3F3F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altLang="es-ES_tradnl" sz="2000" b="1" dirty="0" err="1">
                <a:solidFill>
                  <a:srgbClr val="000000"/>
                </a:solidFill>
                <a:latin typeface="Calibri" panose="020F0502020204030204" pitchFamily="34" charset="0"/>
              </a:rPr>
              <a:t>Mantenga</a:t>
            </a:r>
            <a:r>
              <a:rPr lang="en-US" altLang="es-ES_tradnl" sz="2000" b="1" dirty="0">
                <a:solidFill>
                  <a:srgbClr val="000000"/>
                </a:solidFill>
                <a:latin typeface="Calibri" panose="020F0502020204030204" pitchFamily="34" charset="0"/>
              </a:rPr>
              <a:t> 20-30 </a:t>
            </a:r>
            <a:r>
              <a:rPr lang="en-US" altLang="es-ES_tradnl" sz="2000" b="1" dirty="0" err="1">
                <a:solidFill>
                  <a:srgbClr val="000000"/>
                </a:solidFill>
                <a:latin typeface="Calibri" panose="020F0502020204030204" pitchFamily="34" charset="0"/>
              </a:rPr>
              <a:t>segundos</a:t>
            </a:r>
            <a:r>
              <a:rPr lang="en-US" altLang="es-ES_tradnl" sz="2000" b="1" dirty="0">
                <a:solidFill>
                  <a:srgbClr val="000000"/>
                </a:solidFill>
                <a:latin typeface="Calibri" panose="020F0502020204030204" pitchFamily="34" charset="0"/>
              </a:rPr>
              <a:t>; </a:t>
            </a:r>
            <a:r>
              <a:rPr lang="en-US" altLang="es-ES_tradnl" sz="2000" b="1" dirty="0" err="1">
                <a:solidFill>
                  <a:srgbClr val="000000"/>
                </a:solidFill>
                <a:latin typeface="Calibri" panose="020F0502020204030204" pitchFamily="34" charset="0"/>
              </a:rPr>
              <a:t>realizar</a:t>
            </a:r>
            <a:r>
              <a:rPr lang="en-US" altLang="es-ES_tradnl" sz="2000" b="1" dirty="0">
                <a:solidFill>
                  <a:srgbClr val="000000"/>
                </a:solidFill>
                <a:latin typeface="Calibri" panose="020F0502020204030204" pitchFamily="34" charset="0"/>
              </a:rPr>
              <a:t> 3 </a:t>
            </a:r>
            <a:r>
              <a:rPr lang="en-US" altLang="es-ES_tradnl" sz="2000" b="1" dirty="0" err="1">
                <a:solidFill>
                  <a:srgbClr val="000000"/>
                </a:solidFill>
                <a:latin typeface="Calibri" panose="020F0502020204030204" pitchFamily="34" charset="0"/>
              </a:rPr>
              <a:t>repeticiones</a:t>
            </a:r>
            <a:r>
              <a:rPr lang="en-US" altLang="es-ES_tradnl" sz="2000" b="1" dirty="0">
                <a:solidFill>
                  <a:srgbClr val="000000"/>
                </a:solidFill>
                <a:latin typeface="Calibri" panose="020F0502020204030204" pitchFamily="34" charset="0"/>
              </a:rPr>
              <a:t>.</a:t>
            </a: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10463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6600" dirty="0" err="1"/>
              <a:t>Referencias</a:t>
            </a:r>
            <a:endParaRPr lang="en-US" sz="6600" dirty="0"/>
          </a:p>
        </p:txBody>
      </p:sp>
      <p:sp>
        <p:nvSpPr>
          <p:cNvPr id="8" name="Content Placeholder 7"/>
          <p:cNvSpPr>
            <a:spLocks noGrp="1"/>
          </p:cNvSpPr>
          <p:nvPr>
            <p:ph idx="1"/>
          </p:nvPr>
        </p:nvSpPr>
        <p:spPr/>
        <p:txBody>
          <a:bodyPr>
            <a:normAutofit lnSpcReduction="10000"/>
          </a:bodyPr>
          <a:lstStyle/>
          <a:p>
            <a:pPr marL="342900" indent="-342900">
              <a:buFont typeface="+mj-lt"/>
              <a:buAutoNum type="arabicPeriod"/>
            </a:pPr>
            <a:r>
              <a:rPr lang="es-ES_tradnl" sz="2000" i="1" dirty="0"/>
              <a:t>Principios Generales de Prescripción de Ejercicio. En: American </a:t>
            </a:r>
            <a:r>
              <a:rPr lang="es-ES_tradnl" sz="2000" i="1" dirty="0" err="1"/>
              <a:t>College</a:t>
            </a:r>
            <a:r>
              <a:rPr lang="es-ES_tradnl" sz="2000" i="1" dirty="0"/>
              <a:t> of </a:t>
            </a:r>
            <a:r>
              <a:rPr lang="es-ES_tradnl" sz="2000" i="1" dirty="0" err="1"/>
              <a:t>Sports</a:t>
            </a:r>
            <a:r>
              <a:rPr lang="es-ES_tradnl" sz="2000" i="1" dirty="0"/>
              <a:t> </a:t>
            </a:r>
            <a:r>
              <a:rPr lang="es-ES_tradnl" sz="2000" i="1" dirty="0" err="1"/>
              <a:t>Medicin</a:t>
            </a:r>
            <a:r>
              <a:rPr lang="es-ES_tradnl" sz="2000" i="1" dirty="0"/>
              <a:t> Directrices para el ejercicio de pruebas y prescripción, 6 ª ed., 2000. B. Franklin, Ed. </a:t>
            </a:r>
            <a:r>
              <a:rPr lang="es-ES_tradnl" sz="2000" i="1" dirty="0" err="1"/>
              <a:t>Lippincott</a:t>
            </a:r>
            <a:r>
              <a:rPr lang="es-ES_tradnl" sz="2000" i="1" dirty="0"/>
              <a:t>, Williams y </a:t>
            </a:r>
            <a:r>
              <a:rPr lang="es-ES_tradnl" sz="2000" i="1" dirty="0" err="1"/>
              <a:t>Wilkins</a:t>
            </a:r>
            <a:r>
              <a:rPr lang="es-ES_tradnl" sz="2000" i="1" dirty="0"/>
              <a:t>, Filadelfia, PA. pp. 137-164.</a:t>
            </a:r>
          </a:p>
          <a:p>
            <a:pPr marL="342900" indent="-342900">
              <a:buFont typeface="+mj-lt"/>
              <a:buAutoNum type="arabicPeriod"/>
            </a:pPr>
            <a:r>
              <a:rPr lang="en-US" sz="2000" i="1" dirty="0"/>
              <a:t>Rosengart, Michael. http://www.prehabexercises.com/the-art-of-stretching/. 24 de </a:t>
            </a:r>
            <a:r>
              <a:rPr lang="en-US" sz="2000" i="1" dirty="0" err="1"/>
              <a:t>abril</a:t>
            </a:r>
            <a:r>
              <a:rPr lang="en-US" sz="2000" i="1" dirty="0"/>
              <a:t> de 2015.</a:t>
            </a:r>
          </a:p>
          <a:p>
            <a:pPr marL="342900" indent="-342900">
              <a:buFont typeface="+mj-lt"/>
              <a:buAutoNum type="arabicPeriod"/>
            </a:pPr>
            <a:r>
              <a:rPr lang="es-ES_tradnl" sz="2000" i="1" dirty="0"/>
              <a:t>Estructura y Función Conjunta - Quinta Edición - Un Análisis Comprensivo por Pamela </a:t>
            </a:r>
            <a:r>
              <a:rPr lang="es-ES_tradnl" sz="2000" i="1" dirty="0" err="1"/>
              <a:t>Levangie</a:t>
            </a:r>
            <a:r>
              <a:rPr lang="es-ES_tradnl" sz="2000" i="1" dirty="0"/>
              <a:t> y Cynthia </a:t>
            </a:r>
            <a:r>
              <a:rPr lang="es-ES_tradnl" sz="2000" i="1" dirty="0" err="1"/>
              <a:t>Norkin</a:t>
            </a:r>
            <a:r>
              <a:rPr lang="es-ES_tradnl" sz="2000" i="1" dirty="0"/>
              <a:t>, F.A. Davis Company - </a:t>
            </a:r>
            <a:r>
              <a:rPr lang="es-ES_tradnl" sz="2000" i="1" dirty="0" err="1"/>
              <a:t>Philadelphia</a:t>
            </a:r>
            <a:r>
              <a:rPr lang="es-ES_tradnl" sz="2000" i="1" dirty="0"/>
              <a:t> 2011</a:t>
            </a:r>
          </a:p>
          <a:p>
            <a:pPr marL="342900" indent="-342900">
              <a:buAutoNum type="arabicPeriod"/>
            </a:pPr>
            <a:r>
              <a:rPr lang="es-ES_tradnl" sz="2000" i="1" dirty="0" err="1"/>
              <a:t>Starrett</a:t>
            </a:r>
            <a:r>
              <a:rPr lang="es-ES_tradnl" sz="2000" i="1" dirty="0"/>
              <a:t> K, </a:t>
            </a:r>
            <a:r>
              <a:rPr lang="es-ES_tradnl" sz="2000" i="1" dirty="0" err="1"/>
              <a:t>Cordoza</a:t>
            </a:r>
            <a:r>
              <a:rPr lang="es-ES_tradnl" sz="2000" i="1" dirty="0"/>
              <a:t> G, Convertirse en un Leopardo Sutil, Estados Unidos, </a:t>
            </a:r>
            <a:r>
              <a:rPr lang="es-ES_tradnl" sz="2000" i="1" dirty="0" err="1"/>
              <a:t>Victory</a:t>
            </a:r>
            <a:r>
              <a:rPr lang="es-ES_tradnl" sz="2000" i="1" dirty="0"/>
              <a:t> </a:t>
            </a:r>
            <a:r>
              <a:rPr lang="es-ES_tradnl" sz="2000" i="1" dirty="0" err="1"/>
              <a:t>Belt</a:t>
            </a:r>
            <a:r>
              <a:rPr lang="es-ES_tradnl" sz="2000" i="1" dirty="0"/>
              <a:t> Publishing, 2013</a:t>
            </a:r>
          </a:p>
          <a:p>
            <a:pPr marL="342900" indent="-342900">
              <a:buAutoNum type="arabicPeriod"/>
            </a:pPr>
            <a:r>
              <a:rPr lang="es-ES_tradnl" sz="2000" i="1" dirty="0"/>
              <a:t>Sistemas funcionales del movimiento - cocinero gris. www.Functionalmovementsystems.com</a:t>
            </a:r>
          </a:p>
          <a:p>
            <a:pPr marL="342900" indent="-342900">
              <a:buAutoNum type="arabicPeriod"/>
            </a:pPr>
            <a:r>
              <a:rPr lang="en-US" sz="2000" i="1" dirty="0"/>
              <a:t>Rosengart, Michael. http://www.prehabexercises.com/compensation-patterns/. 16 de </a:t>
            </a:r>
            <a:r>
              <a:rPr lang="en-US" sz="2000" i="1" dirty="0" err="1"/>
              <a:t>abril</a:t>
            </a:r>
            <a:r>
              <a:rPr lang="en-US" sz="2000" i="1" dirty="0"/>
              <a:t> de 2016.</a:t>
            </a:r>
            <a:endParaRPr lang="es-ES_tradnl" sz="2000" dirty="0"/>
          </a:p>
          <a:p>
            <a:pPr marL="342900" indent="-342900">
              <a:buAutoNum type="arabicPeriod"/>
            </a:pPr>
            <a:r>
              <a:rPr lang="es-ES_tradnl" sz="2000" dirty="0" err="1"/>
              <a:t>Sahrmann</a:t>
            </a:r>
            <a:r>
              <a:rPr lang="es-ES_tradnl" sz="2000" dirty="0"/>
              <a:t> S. (2002). Diagnóstico y tratamiento de los síndromes de deterioro del movimiento. St. Louis, 2002, </a:t>
            </a:r>
            <a:r>
              <a:rPr lang="es-ES_tradnl" sz="2000" dirty="0" err="1"/>
              <a:t>Mosby</a:t>
            </a:r>
            <a:r>
              <a:rPr lang="es-ES_tradnl" sz="2000" dirty="0"/>
              <a:t>.</a:t>
            </a:r>
          </a:p>
          <a:p>
            <a:pPr marL="342900" indent="-342900">
              <a:buFont typeface="Arial"/>
              <a:buAutoNum type="arabicPeriod"/>
            </a:pPr>
            <a:r>
              <a:rPr lang="en-US" sz="2000" dirty="0"/>
              <a:t>Kendall FP, McCreary EK, </a:t>
            </a:r>
            <a:r>
              <a:rPr lang="en-US" sz="2000" dirty="0" err="1"/>
              <a:t>Provance</a:t>
            </a:r>
            <a:r>
              <a:rPr lang="en-US" sz="2000" dirty="0"/>
              <a:t> PG. </a:t>
            </a:r>
            <a:r>
              <a:rPr lang="en-US" sz="2000" dirty="0" err="1"/>
              <a:t>Músculos</a:t>
            </a:r>
            <a:r>
              <a:rPr lang="en-US" sz="2000" dirty="0"/>
              <a:t>: </a:t>
            </a:r>
            <a:r>
              <a:rPr lang="en-US" sz="2000" dirty="0" err="1"/>
              <a:t>pruebas</a:t>
            </a:r>
            <a:r>
              <a:rPr lang="en-US" sz="2000" dirty="0"/>
              <a:t> y </a:t>
            </a:r>
            <a:r>
              <a:rPr lang="en-US" sz="2000" dirty="0" err="1"/>
              <a:t>función</a:t>
            </a:r>
            <a:r>
              <a:rPr lang="en-US" sz="2000" dirty="0"/>
              <a:t>. 4e, 1993, Williams y Wilkins.</a:t>
            </a:r>
          </a:p>
          <a:p>
            <a:pPr marL="342900" indent="-342900">
              <a:buFont typeface="Arial"/>
              <a:buAutoNum type="arabicPeriod"/>
            </a:pPr>
            <a:r>
              <a:rPr lang="es-ES_tradnl" sz="2000" dirty="0"/>
              <a:t>Yamaguchi, </a:t>
            </a:r>
            <a:r>
              <a:rPr lang="es-ES_tradnl" sz="2000" dirty="0" err="1"/>
              <a:t>Taichi</a:t>
            </a:r>
            <a:r>
              <a:rPr lang="es-ES_tradnl" sz="2000" dirty="0"/>
              <a:t>, &amp; </a:t>
            </a:r>
            <a:r>
              <a:rPr lang="es-ES_tradnl" sz="2000" dirty="0" err="1"/>
              <a:t>Ishii</a:t>
            </a:r>
            <a:r>
              <a:rPr lang="es-ES_tradnl" sz="2000" dirty="0"/>
              <a:t>, </a:t>
            </a:r>
            <a:r>
              <a:rPr lang="es-ES_tradnl" sz="2000" dirty="0" err="1"/>
              <a:t>Kojiro</a:t>
            </a:r>
            <a:r>
              <a:rPr lang="es-ES_tradnl" sz="2000" dirty="0"/>
              <a:t>. (2005). Efectos del estiramiento estático durante 30 segundos y estiramiento dinámico en la extensión de la pierna. J Resistencia Cond Res, 19 (3), 677 - 683.</a:t>
            </a:r>
          </a:p>
          <a:p>
            <a:pPr marL="342900" indent="-342900">
              <a:buFont typeface="Arial"/>
              <a:buAutoNum type="arabicPeriod"/>
            </a:pPr>
            <a:r>
              <a:rPr lang="es-ES_tradnl" sz="2000" dirty="0" err="1"/>
              <a:t>Choi</a:t>
            </a:r>
            <a:r>
              <a:rPr lang="es-ES_tradnl" sz="2000" dirty="0"/>
              <a:t>, S.D., &amp; </a:t>
            </a:r>
            <a:r>
              <a:rPr lang="es-ES_tradnl" sz="2000" dirty="0" err="1"/>
              <a:t>Woletz</a:t>
            </a:r>
            <a:r>
              <a:rPr lang="es-ES_tradnl" sz="2000" dirty="0"/>
              <a:t>, T. ¿Los programas de estiramiento previenen los trastornos </a:t>
            </a:r>
            <a:r>
              <a:rPr lang="es-ES_tradnl" sz="2000" dirty="0" err="1"/>
              <a:t>musculoesqueléticos</a:t>
            </a:r>
            <a:r>
              <a:rPr lang="es-ES_tradnl" sz="2000" dirty="0"/>
              <a:t> relacionados con el trabajo ?. Universidad de Wisconsin-Centro de Seguridad Ocupacional y Ergonomía Res.</a:t>
            </a:r>
          </a:p>
          <a:p>
            <a:pPr marL="0" indent="0">
              <a:buNone/>
            </a:pPr>
            <a:endParaRPr lang="en-US" sz="1600" dirty="0"/>
          </a:p>
          <a:p>
            <a:endParaRPr lang="en-US" sz="1600" dirty="0"/>
          </a:p>
          <a:p>
            <a:endParaRPr lang="en-US" sz="1600" dirty="0"/>
          </a:p>
          <a:p>
            <a:endParaRPr lang="en-US" dirty="0">
              <a:solidFill>
                <a:schemeClr val="tx1"/>
              </a:solidFill>
            </a:endParaRPr>
          </a:p>
        </p:txBody>
      </p:sp>
    </p:spTree>
    <p:extLst>
      <p:ext uri="{BB962C8B-B14F-4D97-AF65-F5344CB8AC3E}">
        <p14:creationId xmlns:p14="http://schemas.microsoft.com/office/powerpoint/2010/main" val="3954599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ES" dirty="0"/>
              <a:t>Objetivos Fisiológicos y Psicológicos: </a:t>
            </a:r>
            <a:r>
              <a:rPr lang="es-ES" dirty="0">
                <a:solidFill>
                  <a:srgbClr val="C00000"/>
                </a:solidFill>
              </a:rPr>
              <a:t>PRE </a:t>
            </a:r>
            <a:r>
              <a:rPr lang="es-ES" dirty="0"/>
              <a:t>rehabilitación</a:t>
            </a:r>
            <a:endParaRPr lang="en-US" dirty="0"/>
          </a:p>
        </p:txBody>
      </p:sp>
      <p:sp>
        <p:nvSpPr>
          <p:cNvPr id="8" name="Content Placeholder 7"/>
          <p:cNvSpPr>
            <a:spLocks noGrp="1"/>
          </p:cNvSpPr>
          <p:nvPr>
            <p:ph idx="1"/>
          </p:nvPr>
        </p:nvSpPr>
        <p:spPr>
          <a:xfrm>
            <a:off x="980237" y="2582862"/>
            <a:ext cx="13045440" cy="4732337"/>
          </a:xfrm>
        </p:spPr>
        <p:txBody>
          <a:bodyPr>
            <a:normAutofit/>
          </a:bodyPr>
          <a:lstStyle/>
          <a:p>
            <a:pPr marL="571500" indent="-571500">
              <a:buFont typeface="Arial" panose="020B0604020202020204" pitchFamily="34" charset="0"/>
              <a:buChar char="•"/>
            </a:pPr>
            <a:r>
              <a:rPr lang="es-ES" dirty="0"/>
              <a:t>Flexibilidad de los músculos y tendones</a:t>
            </a:r>
            <a:r>
              <a:rPr lang="en-US" sz="1500" dirty="0">
                <a:solidFill>
                  <a:schemeClr val="tx1"/>
                </a:solidFill>
              </a:rPr>
              <a:t>(1, 2)</a:t>
            </a:r>
          </a:p>
          <a:p>
            <a:pPr marL="571500" indent="-571500">
              <a:buFont typeface="Arial" panose="020B0604020202020204" pitchFamily="34" charset="0"/>
              <a:buChar char="•"/>
            </a:pPr>
            <a:r>
              <a:rPr lang="es-ES" dirty="0"/>
              <a:t>Movilidad de las articulaciones</a:t>
            </a:r>
            <a:r>
              <a:rPr lang="en-US" sz="1400" dirty="0">
                <a:solidFill>
                  <a:schemeClr val="tx1"/>
                </a:solidFill>
              </a:rPr>
              <a:t>(1, 3)</a:t>
            </a:r>
            <a:endParaRPr lang="en-US" dirty="0">
              <a:solidFill>
                <a:schemeClr val="tx1"/>
              </a:solidFill>
            </a:endParaRPr>
          </a:p>
          <a:p>
            <a:pPr marL="571500" indent="-571500">
              <a:buFont typeface="Arial" panose="020B0604020202020204" pitchFamily="34" charset="0"/>
              <a:buChar char="•"/>
            </a:pPr>
            <a:r>
              <a:rPr lang="es-ES" dirty="0"/>
              <a:t>Mejore los patrones de movimiento - Evite las compensaciones</a:t>
            </a:r>
            <a:r>
              <a:rPr lang="en-US" sz="1400" dirty="0">
                <a:solidFill>
                  <a:schemeClr val="tx1"/>
                </a:solidFill>
              </a:rPr>
              <a:t>(2, 5)</a:t>
            </a:r>
            <a:endParaRPr lang="en-US" dirty="0">
              <a:solidFill>
                <a:schemeClr val="tx1"/>
              </a:solidFill>
            </a:endParaRPr>
          </a:p>
          <a:p>
            <a:pPr marL="571500" indent="-571500">
              <a:buFont typeface="Arial" panose="020B0604020202020204" pitchFamily="34" charset="0"/>
              <a:buChar char="•"/>
            </a:pPr>
            <a:r>
              <a:rPr lang="es-ES" dirty="0"/>
              <a:t>Conciencia Corporal / </a:t>
            </a:r>
            <a:r>
              <a:rPr lang="es-ES" dirty="0" err="1"/>
              <a:t>Propriocepción</a:t>
            </a:r>
            <a:r>
              <a:rPr lang="es-ES" dirty="0"/>
              <a:t> </a:t>
            </a:r>
            <a:r>
              <a:rPr lang="en-US" sz="1400" dirty="0">
                <a:solidFill>
                  <a:schemeClr val="tx1"/>
                </a:solidFill>
              </a:rPr>
              <a:t>(2)</a:t>
            </a:r>
            <a:endParaRPr lang="en-US" dirty="0">
              <a:solidFill>
                <a:schemeClr val="tx1"/>
              </a:solidFill>
            </a:endParaRPr>
          </a:p>
          <a:p>
            <a:pPr marL="571500" indent="-571500">
              <a:buFont typeface="Arial" panose="020B0604020202020204" pitchFamily="34" charset="0"/>
              <a:buChar char="•"/>
            </a:pPr>
            <a:r>
              <a:rPr lang="es-ES" dirty="0"/>
              <a:t>Confianza en el Movimiento</a:t>
            </a:r>
            <a:r>
              <a:rPr lang="en-US" dirty="0">
                <a:solidFill>
                  <a:schemeClr val="tx1"/>
                </a:solidFill>
              </a:rPr>
              <a:t> </a:t>
            </a:r>
            <a:r>
              <a:rPr lang="en-US" sz="1400" dirty="0">
                <a:solidFill>
                  <a:schemeClr val="tx1"/>
                </a:solidFill>
              </a:rPr>
              <a:t>(2, 4)</a:t>
            </a:r>
            <a:endParaRPr lang="en-US" dirty="0">
              <a:solidFill>
                <a:schemeClr val="tx1"/>
              </a:solidFill>
            </a:endParaRPr>
          </a:p>
          <a:p>
            <a:pPr marL="571500" indent="-571500">
              <a:buFont typeface="Arial" panose="020B0604020202020204" pitchFamily="34" charset="0"/>
              <a:buChar char="•"/>
            </a:pPr>
            <a:r>
              <a:rPr lang="es-ES" dirty="0"/>
              <a:t>Propiedad de la Salud</a:t>
            </a:r>
            <a:endParaRPr lang="en-US" dirty="0">
              <a:solidFill>
                <a:schemeClr val="tx1"/>
              </a:solidFill>
            </a:endParaRPr>
          </a:p>
        </p:txBody>
      </p:sp>
      <p:sp>
        <p:nvSpPr>
          <p:cNvPr id="2" name="Content Placeholder 1"/>
          <p:cNvSpPr>
            <a:spLocks noGrp="1" noChangeArrowheads="1"/>
          </p:cNvSpPr>
          <p:nvPr>
            <p:ph idx="4294967295"/>
          </p:nvPr>
        </p:nvSpPr>
        <p:spPr bwMode="auto">
          <a:xfrm>
            <a:off x="1005840" y="1966068"/>
            <a:ext cx="6200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2800" b="0" i="0" u="none" strike="noStrike" cap="none" normalizeH="0" baseline="0" dirty="0">
                <a:ln>
                  <a:noFill/>
                </a:ln>
                <a:solidFill>
                  <a:srgbClr val="C00000"/>
                </a:solidFill>
                <a:effectLst/>
                <a:latin typeface="Arial Unicode MS" panose="020B0604020202020204" pitchFamily="34" charset="-128"/>
              </a:rPr>
              <a:t>Es más que una simple flexibilidad ....</a:t>
            </a:r>
            <a:endParaRPr kumimoji="0" lang="es-ES" altLang="es-ES_tradnl" sz="2800" b="0" i="0" u="none" strike="noStrike" cap="none" normalizeH="0" baseline="0" dirty="0">
              <a:ln>
                <a:noFill/>
              </a:ln>
              <a:solidFill>
                <a:srgbClr val="C00000"/>
              </a:solidFill>
              <a:effectLst/>
              <a:latin typeface="Arial" panose="020B0604020202020204" pitchFamily="34" charset="0"/>
            </a:endParaRPr>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3412"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65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3653" y="3804792"/>
            <a:ext cx="3678989" cy="2759242"/>
          </a:xfrm>
          <a:prstGeom prst="rect">
            <a:avLst/>
          </a:prstGeom>
        </p:spPr>
      </p:pic>
      <p:sp>
        <p:nvSpPr>
          <p:cNvPr id="6" name="Title 5"/>
          <p:cNvSpPr>
            <a:spLocks noGrp="1"/>
          </p:cNvSpPr>
          <p:nvPr>
            <p:ph type="title"/>
          </p:nvPr>
        </p:nvSpPr>
        <p:spPr/>
        <p:txBody>
          <a:bodyPr>
            <a:normAutofit/>
          </a:bodyPr>
          <a:lstStyle/>
          <a:p>
            <a:r>
              <a:rPr lang="es-ES" dirty="0"/>
              <a:t>Fisiológicos y Psicológicos Meta 1: Flexibilidad </a:t>
            </a:r>
            <a:br>
              <a:rPr lang="es-ES" dirty="0"/>
            </a:br>
            <a:r>
              <a:rPr lang="es-ES" dirty="0"/>
              <a:t>del Tendón Muscular</a:t>
            </a:r>
            <a:endParaRPr lang="en-US" dirty="0"/>
          </a:p>
        </p:txBody>
      </p:sp>
      <p:sp>
        <p:nvSpPr>
          <p:cNvPr id="8" name="Content Placeholder 7"/>
          <p:cNvSpPr>
            <a:spLocks noGrp="1"/>
          </p:cNvSpPr>
          <p:nvPr>
            <p:ph idx="1"/>
          </p:nvPr>
        </p:nvSpPr>
        <p:spPr/>
        <p:txBody>
          <a:bodyPr>
            <a:normAutofit/>
          </a:bodyPr>
          <a:lstStyle/>
          <a:p>
            <a:pPr marL="571500" indent="-571500">
              <a:buFont typeface="Arial" panose="020B0604020202020204" pitchFamily="34" charset="0"/>
              <a:buChar char="•"/>
            </a:pPr>
            <a:r>
              <a:rPr lang="es-ES" dirty="0"/>
              <a:t>Reparar y devolver los tejidos blandos a su forma natural</a:t>
            </a:r>
          </a:p>
          <a:p>
            <a:pPr marL="571500" indent="-571500">
              <a:buFont typeface="Arial" panose="020B0604020202020204" pitchFamily="34" charset="0"/>
              <a:buChar char="•"/>
            </a:pPr>
            <a:r>
              <a:rPr lang="es-ES" dirty="0"/>
              <a:t>Según el ACSM, ser mínimamente eficaz para la "flexibilidad" muscular:</a:t>
            </a:r>
          </a:p>
          <a:p>
            <a:pPr marL="272414" lvl="1" indent="0">
              <a:buNone/>
            </a:pPr>
            <a:r>
              <a:rPr lang="es-ES" sz="2800" dirty="0"/>
              <a:t>Mantenga el estiramiento para 10-60s</a:t>
            </a:r>
          </a:p>
          <a:p>
            <a:pPr marL="272414" lvl="1" indent="0">
              <a:buNone/>
            </a:pPr>
            <a:r>
              <a:rPr lang="es-ES" sz="2800" dirty="0">
                <a:solidFill>
                  <a:schemeClr val="tx1"/>
                </a:solidFill>
              </a:rPr>
              <a:t>	</a:t>
            </a:r>
            <a:r>
              <a:rPr lang="es-ES" sz="3200" dirty="0"/>
              <a:t>&gt; 2-3 días / semana</a:t>
            </a:r>
          </a:p>
          <a:p>
            <a:pPr marL="272414" lvl="1" indent="0">
              <a:buNone/>
            </a:pPr>
            <a:endParaRPr lang="es-ES" dirty="0"/>
          </a:p>
          <a:p>
            <a:pPr marL="272414" lvl="1" indent="0">
              <a:buNone/>
            </a:pPr>
            <a:r>
              <a:rPr lang="es-ES" dirty="0"/>
              <a:t>Pero esto no es el objetivo más importante!</a:t>
            </a:r>
            <a:endParaRPr lang="en-US" dirty="0">
              <a:solidFill>
                <a:schemeClr val="tx1"/>
              </a:solidFill>
            </a:endParaRPr>
          </a:p>
        </p:txBody>
      </p:sp>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6167"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07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ES" dirty="0"/>
              <a:t>Fisiológicos y Psicológicos Meta 2: Movilidad Conjunta</a:t>
            </a:r>
            <a:endParaRPr lang="en-US" dirty="0"/>
          </a:p>
        </p:txBody>
      </p:sp>
      <p:sp>
        <p:nvSpPr>
          <p:cNvPr id="8" name="Content Placeholder 7"/>
          <p:cNvSpPr>
            <a:spLocks noGrp="1"/>
          </p:cNvSpPr>
          <p:nvPr>
            <p:ph idx="1"/>
          </p:nvPr>
        </p:nvSpPr>
        <p:spPr/>
        <p:txBody>
          <a:bodyPr>
            <a:normAutofit/>
          </a:bodyPr>
          <a:lstStyle/>
          <a:p>
            <a:pPr marL="571500" indent="-571500">
              <a:buFont typeface="Arial" panose="020B0604020202020204" pitchFamily="34" charset="0"/>
              <a:buChar char="•"/>
            </a:pPr>
            <a:r>
              <a:rPr lang="es-ES_tradnl" sz="4000" dirty="0"/>
              <a:t>La ROM conjunta mejora inmediatamente después de realizar ejercicios de flexibilidad. </a:t>
            </a:r>
            <a:r>
              <a:rPr lang="en-US" sz="1800" dirty="0">
                <a:solidFill>
                  <a:schemeClr val="tx1"/>
                </a:solidFill>
              </a:rPr>
              <a:t>(2)</a:t>
            </a:r>
          </a:p>
          <a:p>
            <a:pPr marL="571500" indent="-571500">
              <a:buFont typeface="Arial" panose="020B0604020202020204" pitchFamily="34" charset="0"/>
              <a:buChar char="•"/>
            </a:pPr>
            <a:r>
              <a:rPr lang="es-ES" sz="4000" dirty="0"/>
              <a:t>Las mejoras crónicas de la ROM conjunta se realizan después de 3-4 semanas de cumplimiento regular 2-3 veces / semana. </a:t>
            </a:r>
            <a:r>
              <a:rPr lang="en-US" sz="1600" dirty="0">
                <a:solidFill>
                  <a:schemeClr val="tx1"/>
                </a:solidFill>
              </a:rPr>
              <a:t>(2)</a:t>
            </a:r>
          </a:p>
          <a:p>
            <a:pPr marL="571500" indent="-571500">
              <a:buFont typeface="Arial" panose="020B0604020202020204" pitchFamily="34" charset="0"/>
              <a:buChar char="•"/>
            </a:pPr>
            <a:endParaRPr lang="en-US" sz="1200" dirty="0">
              <a:solidFill>
                <a:schemeClr val="tx1"/>
              </a:solidFill>
            </a:endParaRPr>
          </a:p>
        </p:txBody>
      </p:sp>
      <p:pic>
        <p:nvPicPr>
          <p:cNvPr id="3" name="Picture 2"/>
          <p:cNvPicPr>
            <a:picLocks noChangeAspect="1"/>
          </p:cNvPicPr>
          <p:nvPr/>
        </p:nvPicPr>
        <p:blipFill>
          <a:blip r:embed="rId3"/>
          <a:stretch>
            <a:fillRect/>
          </a:stretch>
        </p:blipFill>
        <p:spPr>
          <a:xfrm>
            <a:off x="9727986" y="4986207"/>
            <a:ext cx="4297691" cy="2786193"/>
          </a:xfrm>
          <a:prstGeom prst="rect">
            <a:avLst/>
          </a:prstGeom>
        </p:spPr>
      </p:pic>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
        <p:nvSpPr>
          <p:cNvPr id="2" name="Up Arrow 1"/>
          <p:cNvSpPr/>
          <p:nvPr/>
        </p:nvSpPr>
        <p:spPr>
          <a:xfrm>
            <a:off x="5418875" y="5084064"/>
            <a:ext cx="932688" cy="2231136"/>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8668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s-ES" dirty="0"/>
              <a:t>Meta Fisiológica y Psicológica 3: Conocimiento </a:t>
            </a:r>
            <a:br>
              <a:rPr lang="es-ES" dirty="0"/>
            </a:br>
            <a:r>
              <a:rPr lang="es-ES" dirty="0"/>
              <a:t>del Cuerpo.</a:t>
            </a:r>
            <a:endParaRPr lang="en-US" dirty="0"/>
          </a:p>
        </p:txBody>
      </p:sp>
      <p:sp>
        <p:nvSpPr>
          <p:cNvPr id="3" name="Content Placeholder 2"/>
          <p:cNvSpPr>
            <a:spLocks noGrp="1"/>
          </p:cNvSpPr>
          <p:nvPr>
            <p:ph idx="1"/>
          </p:nvPr>
        </p:nvSpPr>
        <p:spPr/>
        <p:txBody>
          <a:bodyPr>
            <a:normAutofit/>
          </a:bodyPr>
          <a:lstStyle/>
          <a:p>
            <a:pPr marL="571500" indent="-571500">
              <a:buFont typeface="Arial" panose="020B0604020202020204" pitchFamily="34" charset="0"/>
              <a:buChar char="•"/>
            </a:pPr>
            <a:r>
              <a:rPr lang="es-ES" sz="3600" dirty="0"/>
              <a:t>Entrenamiento </a:t>
            </a:r>
            <a:r>
              <a:rPr lang="es-ES" sz="3600" dirty="0" err="1"/>
              <a:t>proprioceptivo</a:t>
            </a:r>
            <a:r>
              <a:rPr lang="es-ES" sz="3600" dirty="0"/>
              <a:t> = Comunicación entre el cerebro y el tendón muscular y los ligamentos articulares a lo largo de los nervios.</a:t>
            </a:r>
            <a:endParaRPr lang="en-US" sz="3600" dirty="0"/>
          </a:p>
          <a:p>
            <a:pPr marL="571500" indent="-571500">
              <a:buFont typeface="Arial" panose="020B0604020202020204" pitchFamily="34" charset="0"/>
              <a:buChar char="•"/>
            </a:pPr>
            <a:r>
              <a:rPr lang="es-ES" sz="3600" dirty="0"/>
              <a:t>Facilita Fuerza = Aumento momentáneo en la fuerza con algunos patrones.</a:t>
            </a:r>
            <a:endParaRPr lang="en-US" sz="3600" dirty="0"/>
          </a:p>
          <a:p>
            <a:pPr marL="0" indent="0">
              <a:buNone/>
            </a:pPr>
            <a:r>
              <a:rPr lang="es-ES" sz="3600" dirty="0"/>
              <a:t>Meta secundaria:</a:t>
            </a:r>
          </a:p>
          <a:p>
            <a:pPr marL="0" indent="0">
              <a:buNone/>
            </a:pPr>
            <a:r>
              <a:rPr lang="es-ES" sz="3600" dirty="0"/>
              <a:t>Confianza en el movimiento = mejores decisiones</a:t>
            </a:r>
            <a:endParaRPr lang="en-US" dirty="0"/>
          </a:p>
        </p:txBody>
      </p:sp>
      <p:pic>
        <p:nvPicPr>
          <p:cNvPr id="6" name="Picture 5"/>
          <p:cNvPicPr>
            <a:picLocks noChangeAspect="1"/>
          </p:cNvPicPr>
          <p:nvPr/>
        </p:nvPicPr>
        <p:blipFill>
          <a:blip r:embed="rId2"/>
          <a:stretch>
            <a:fillRect/>
          </a:stretch>
        </p:blipFill>
        <p:spPr>
          <a:xfrm>
            <a:off x="11934404" y="3627121"/>
            <a:ext cx="2553700" cy="3432392"/>
          </a:xfrm>
          <a:prstGeom prst="rect">
            <a:avLst/>
          </a:prstGeom>
        </p:spPr>
      </p:pic>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4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s-ES" dirty="0"/>
              <a:t>Tipos de Estiramiento / Movimientos </a:t>
            </a:r>
            <a:r>
              <a:rPr lang="en-US" sz="1600" dirty="0"/>
              <a:t>(1,2)</a:t>
            </a:r>
          </a:p>
        </p:txBody>
      </p:sp>
      <p:sp>
        <p:nvSpPr>
          <p:cNvPr id="3" name="Content Placeholder 2"/>
          <p:cNvSpPr>
            <a:spLocks noGrp="1"/>
          </p:cNvSpPr>
          <p:nvPr>
            <p:ph idx="1"/>
          </p:nvPr>
        </p:nvSpPr>
        <p:spPr/>
        <p:txBody>
          <a:bodyPr>
            <a:normAutofit fontScale="85000" lnSpcReduction="20000"/>
          </a:bodyPr>
          <a:lstStyle/>
          <a:p>
            <a:pPr marL="571500" indent="-571500">
              <a:lnSpc>
                <a:spcPct val="120000"/>
              </a:lnSpc>
              <a:buFont typeface="Arial" panose="020B0604020202020204" pitchFamily="34" charset="0"/>
              <a:buChar char="•"/>
            </a:pPr>
            <a:r>
              <a:rPr lang="es-ES" b="1" dirty="0"/>
              <a:t>El estiramiento estático </a:t>
            </a:r>
            <a:r>
              <a:rPr lang="es-ES" dirty="0"/>
              <a:t>implica estirar lentamente un grupo de músculo / tendón y mantener la posición durante un período de tiempo (es decir, 10-30 s). Los tramos estáticos pueden ser activos o pasivos.</a:t>
            </a:r>
          </a:p>
          <a:p>
            <a:pPr marL="571500" indent="-571500">
              <a:lnSpc>
                <a:spcPct val="120000"/>
              </a:lnSpc>
              <a:buFont typeface="Arial" panose="020B0604020202020204" pitchFamily="34" charset="0"/>
              <a:buChar char="•"/>
            </a:pPr>
            <a:r>
              <a:rPr lang="es-ES" b="1" dirty="0"/>
              <a:t>El estiramiento estático activo </a:t>
            </a:r>
            <a:r>
              <a:rPr lang="es-ES" dirty="0"/>
              <a:t>implica mantener la posición estirada usando la fuerza del músculo agonista como es común en muchas formas de yoga.</a:t>
            </a:r>
          </a:p>
          <a:p>
            <a:pPr marL="0" indent="0">
              <a:lnSpc>
                <a:spcPct val="120000"/>
              </a:lnSpc>
              <a:buNone/>
            </a:pPr>
            <a:r>
              <a:rPr lang="es-ES" sz="4200" b="1" dirty="0"/>
              <a:t>El estiramiento estático pasivo </a:t>
            </a:r>
            <a:r>
              <a:rPr lang="es-ES" sz="4200" dirty="0"/>
              <a:t>implica asumir una posición mientras sostiene una extremidad u otra parte del cuerpo con o sin la ayuda de un compañero o dispositivo (como bandas elásticas o una barra de ballet).</a:t>
            </a:r>
            <a:endParaRPr lang="en-US" altLang="en-US" sz="4200" dirty="0">
              <a:solidFill>
                <a:schemeClr val="tx1"/>
              </a:solidFill>
            </a:endParaRP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41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s-ES" dirty="0"/>
              <a:t>Tipos de Estiramiento / Movimientos </a:t>
            </a:r>
            <a:r>
              <a:rPr lang="en-US" sz="1800" dirty="0">
                <a:solidFill>
                  <a:schemeClr val="tx1">
                    <a:lumMod val="65000"/>
                    <a:lumOff val="35000"/>
                  </a:schemeClr>
                </a:solidFill>
              </a:rPr>
              <a:t>(1,2</a:t>
            </a:r>
            <a:r>
              <a:rPr lang="en-US" sz="1800" dirty="0">
                <a:solidFill>
                  <a:schemeClr val="bg1">
                    <a:lumMod val="50000"/>
                  </a:schemeClr>
                </a:solidFill>
              </a:rPr>
              <a:t>)	</a:t>
            </a:r>
          </a:p>
        </p:txBody>
      </p:sp>
      <p:sp>
        <p:nvSpPr>
          <p:cNvPr id="3" name="Content Placeholder 2"/>
          <p:cNvSpPr>
            <a:spLocks noGrp="1"/>
          </p:cNvSpPr>
          <p:nvPr>
            <p:ph idx="1"/>
          </p:nvPr>
        </p:nvSpPr>
        <p:spPr/>
        <p:txBody>
          <a:bodyPr>
            <a:normAutofit fontScale="85000" lnSpcReduction="20000"/>
          </a:bodyPr>
          <a:lstStyle/>
          <a:p>
            <a:r>
              <a:rPr lang="es-ES" b="1" dirty="0"/>
              <a:t>Métodos balísticos </a:t>
            </a:r>
            <a:r>
              <a:rPr lang="es-ES" dirty="0"/>
              <a:t>o "rebote" estiramientos utilizar el impulso del segmento del cuerpo en movimiento para producir el estiramiento.</a:t>
            </a:r>
          </a:p>
          <a:p>
            <a:r>
              <a:rPr lang="es-ES" b="1" dirty="0"/>
              <a:t>Los métodos de facilitación neuromuscular </a:t>
            </a:r>
            <a:r>
              <a:rPr lang="es-ES" b="1" dirty="0" err="1"/>
              <a:t>proprioceptiva</a:t>
            </a:r>
            <a:r>
              <a:rPr lang="es-ES" b="1" dirty="0"/>
              <a:t> </a:t>
            </a:r>
            <a:r>
              <a:rPr lang="es-ES" dirty="0"/>
              <a:t>(PNF) toman varias formas, pero típicamente implican una contracción isométrica del grupo de músculo / tendón seleccionado seguido de un estiramiento estático del mismo grupo (es decir, relajación de contrato).</a:t>
            </a:r>
          </a:p>
          <a:p>
            <a:r>
              <a:rPr lang="es-ES" sz="4600" b="1" dirty="0"/>
              <a:t>El estiramiento de movimiento lento o dinámico </a:t>
            </a:r>
            <a:r>
              <a:rPr lang="es-ES" sz="4600" dirty="0"/>
              <a:t>implica una transición gradual de una posición de cuerpo a otra, y / o movimientos que activan activamente grupos de músculos agonistas mientras que se extienden inversamente grupos de músculos antagonistas y / o un aumento progresivo en alcance y amplitud de movimiento a medida que se repite el movimiento varias veces.</a:t>
            </a:r>
            <a:endParaRPr lang="en-US" sz="6200"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614" y="45720"/>
            <a:ext cx="1625296" cy="14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808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89AA249B6C204C9C4E183C4D02E7FF" ma:contentTypeVersion="12" ma:contentTypeDescription="Create a new document." ma:contentTypeScope="" ma:versionID="7b71dd99cfaad3955a730a41a189efc2">
  <xsd:schema xmlns:xsd="http://www.w3.org/2001/XMLSchema" xmlns:xs="http://www.w3.org/2001/XMLSchema" xmlns:p="http://schemas.microsoft.com/office/2006/metadata/properties" xmlns:ns2="4e87aaab-6413-48c8-81b6-622130308c0b" xmlns:ns3="fc0fac69-5977-460c-a67c-58cfbc9ebccf" targetNamespace="http://schemas.microsoft.com/office/2006/metadata/properties" ma:root="true" ma:fieldsID="27a17d1d87473c1ac6e549af5c98a534" ns2:_="" ns3:_="">
    <xsd:import namespace="4e87aaab-6413-48c8-81b6-622130308c0b"/>
    <xsd:import namespace="fc0fac69-5977-460c-a67c-58cfbc9ebc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87aaab-6413-48c8-81b6-622130308c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0fac69-5977-460c-a67c-58cfbc9ebcc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B2808F-E7F6-4A93-8990-7F2B65496764}"/>
</file>

<file path=customXml/itemProps2.xml><?xml version="1.0" encoding="utf-8"?>
<ds:datastoreItem xmlns:ds="http://schemas.openxmlformats.org/officeDocument/2006/customXml" ds:itemID="{5E6FF06A-5EA2-491E-B264-575D617DD32D}"/>
</file>

<file path=customXml/itemProps3.xml><?xml version="1.0" encoding="utf-8"?>
<ds:datastoreItem xmlns:ds="http://schemas.openxmlformats.org/officeDocument/2006/customXml" ds:itemID="{FC6797A0-E03E-4AF8-AD27-EF28E8DE90A5}"/>
</file>

<file path=docProps/app.xml><?xml version="1.0" encoding="utf-8"?>
<Properties xmlns="http://schemas.openxmlformats.org/officeDocument/2006/extended-properties" xmlns:vt="http://schemas.openxmlformats.org/officeDocument/2006/docPropsVTypes">
  <Template/>
  <TotalTime>2573</TotalTime>
  <Words>1814</Words>
  <Application>Microsoft Office PowerPoint</Application>
  <PresentationFormat>Custom</PresentationFormat>
  <Paragraphs>197</Paragraphs>
  <Slides>37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Unicode MS</vt:lpstr>
      <vt:lpstr>Calibri</vt:lpstr>
      <vt:lpstr>Calibri Light</vt:lpstr>
      <vt:lpstr>Myriad Pro Cond</vt:lpstr>
      <vt:lpstr>Myridad Pro</vt:lpstr>
      <vt:lpstr>Office Theme</vt:lpstr>
      <vt:lpstr>El Programa de Estiramiento Preventivo </vt:lpstr>
      <vt:lpstr>PowerPoint Presentation</vt:lpstr>
      <vt:lpstr>Metas organizacionales</vt:lpstr>
      <vt:lpstr>Objetivos Fisiológicos y Psicológicos: PRE rehabilitación</vt:lpstr>
      <vt:lpstr>Fisiológicos y Psicológicos Meta 1: Flexibilidad  del Tendón Muscular</vt:lpstr>
      <vt:lpstr>Fisiológicos y Psicológicos Meta 2: Movilidad Conjunta</vt:lpstr>
      <vt:lpstr>Meta Fisiológica y Psicológica 3: Conocimiento  del Cuerpo.</vt:lpstr>
      <vt:lpstr>Tipos de Estiramiento / Movimientos (1,2)</vt:lpstr>
      <vt:lpstr>Tipos de Estiramiento / Movimientos (1,2) </vt:lpstr>
      <vt:lpstr>Relación con el trabajo</vt:lpstr>
      <vt:lpstr>Relacionados con el trabajo: REVERSE IT!</vt:lpstr>
      <vt:lpstr>Relacionados con el trabajo: REVERSE IT!</vt:lpstr>
      <vt:lpstr>Relacionados con el trabajo: RELÁJELO!</vt:lpstr>
      <vt:lpstr>Relacionados con el trabajo: RELÁJELO!</vt:lpstr>
      <vt:lpstr>Relacionados con el trabajo: ¡ENDORPHIN PARA ARRIBA!</vt:lpstr>
      <vt:lpstr>Relacionados con el trabajo: ¡ENDORPHIN PARA ARRIBA!</vt:lpstr>
      <vt:lpstr>El Programa de Prevención</vt:lpstr>
      <vt:lpstr>Apoyar y Conducir el Programa</vt:lpstr>
      <vt:lpstr>Cómo abordar las preocupaciones</vt:lpstr>
      <vt:lpstr> ¿Cómo implementar el programa? </vt:lpstr>
      <vt:lpstr>¿Cómo implementar el programa?</vt:lpstr>
      <vt:lpstr>Rutina de calentamiento / movimiento dinámico previo al cambio</vt:lpstr>
      <vt:lpstr>Rutina de calentamiento / movimiento dinámico previo al cambio</vt:lpstr>
      <vt:lpstr>Rutina de calentamiento / movimiento dinámico previo al cambio</vt:lpstr>
      <vt:lpstr>Rutina de calentamiento / movimiento dinámico previo al cambio</vt:lpstr>
      <vt:lpstr>Rutina de calentamiento / movimiento dinámico previo al cambio</vt:lpstr>
      <vt:lpstr>Rutina de calentamiento / movimiento dinámico previo al cambio</vt:lpstr>
      <vt:lpstr>Micro-ruptura y estiramiento post-cambio</vt:lpstr>
      <vt:lpstr>Micro-ruptura y estiramiento post-cambio</vt:lpstr>
      <vt:lpstr>Micro-ruptura y estiramiento post-cambio</vt:lpstr>
      <vt:lpstr>Micro-ruptura y estiramiento post-cambio</vt:lpstr>
      <vt:lpstr>Micro-ruptura y estiramiento post-cambio</vt:lpstr>
      <vt:lpstr>Micro-ruptura y estiramiento post-cambio</vt:lpstr>
      <vt:lpstr>Micro-ruptura y estiramiento post-cambio</vt:lpstr>
      <vt:lpstr>Micro-ruptura y estiramiento post-cambio</vt:lpstr>
      <vt:lpstr>Micro-ruptura y estiramiento post-cambio</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dc:title>
  <dc:creator>Jonathan Lenze</dc:creator>
  <cp:lastModifiedBy>Kari Piatt</cp:lastModifiedBy>
  <cp:revision>114</cp:revision>
  <dcterms:created xsi:type="dcterms:W3CDTF">2017-02-17T13:07:52Z</dcterms:created>
  <dcterms:modified xsi:type="dcterms:W3CDTF">2017-11-01T16:36:22Z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0x0101001F89AA249B6C204C9C4E183C4D02E7FF</vt:lpwstr>
  </property>
</Properties>
</file>