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handoutMasterIdLst>
    <p:handoutMasterId r:id="rId28"/>
  </p:handoutMasterIdLst>
  <p:sldIdLst>
    <p:sldId id="257" r:id="rId2"/>
    <p:sldId id="260" r:id="rId3"/>
    <p:sldId id="291" r:id="rId4"/>
    <p:sldId id="292" r:id="rId5"/>
    <p:sldId id="293" r:id="rId6"/>
    <p:sldId id="264" r:id="rId7"/>
    <p:sldId id="284" r:id="rId8"/>
    <p:sldId id="265" r:id="rId9"/>
    <p:sldId id="285" r:id="rId10"/>
    <p:sldId id="266" r:id="rId11"/>
    <p:sldId id="286" r:id="rId12"/>
    <p:sldId id="267" r:id="rId13"/>
    <p:sldId id="287" r:id="rId14"/>
    <p:sldId id="288" r:id="rId15"/>
    <p:sldId id="294" r:id="rId16"/>
    <p:sldId id="269" r:id="rId17"/>
    <p:sldId id="272" r:id="rId18"/>
    <p:sldId id="290" r:id="rId19"/>
    <p:sldId id="273" r:id="rId20"/>
    <p:sldId id="274" r:id="rId21"/>
    <p:sldId id="275" r:id="rId22"/>
    <p:sldId id="276" r:id="rId23"/>
    <p:sldId id="277" r:id="rId24"/>
    <p:sldId id="280" r:id="rId25"/>
    <p:sldId id="283" r:id="rId26"/>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3" d="100"/>
          <a:sy n="73" d="100"/>
        </p:scale>
        <p:origin x="22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133E9B62-0489-425C-9E1C-0BEB9DABF30B}" type="datetimeFigureOut">
              <a:rPr lang="en-US" smtClean="0"/>
              <a:t>10/1/2018</a:t>
            </a:fld>
            <a:endParaRPr lang="en-US" dirty="0"/>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C77955A-19FE-46F2-9578-41C9D30527E9}" type="slidenum">
              <a:rPr lang="en-US" smtClean="0"/>
              <a:t>‹#›</a:t>
            </a:fld>
            <a:endParaRPr lang="en-US" dirty="0"/>
          </a:p>
        </p:txBody>
      </p:sp>
    </p:spTree>
    <p:extLst>
      <p:ext uri="{BB962C8B-B14F-4D97-AF65-F5344CB8AC3E}">
        <p14:creationId xmlns:p14="http://schemas.microsoft.com/office/powerpoint/2010/main" val="40860023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7EF7A08F-FC59-480A-B0F7-E2A86BE7AF33}" type="datetimeFigureOut">
              <a:rPr lang="en-US" smtClean="0"/>
              <a:t>10/1/2018</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8023DE9-E26B-4115-AD02-FB0DA7A9507E}" type="slidenum">
              <a:rPr lang="en-US" smtClean="0"/>
              <a:t>‹#›</a:t>
            </a:fld>
            <a:endParaRPr lang="en-US" dirty="0"/>
          </a:p>
        </p:txBody>
      </p:sp>
    </p:spTree>
    <p:extLst>
      <p:ext uri="{BB962C8B-B14F-4D97-AF65-F5344CB8AC3E}">
        <p14:creationId xmlns:p14="http://schemas.microsoft.com/office/powerpoint/2010/main" val="147947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1</a:t>
            </a:fld>
            <a:endParaRPr lang="en-US" dirty="0"/>
          </a:p>
        </p:txBody>
      </p:sp>
    </p:spTree>
    <p:extLst>
      <p:ext uri="{BB962C8B-B14F-4D97-AF65-F5344CB8AC3E}">
        <p14:creationId xmlns:p14="http://schemas.microsoft.com/office/powerpoint/2010/main" val="6910681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10</a:t>
            </a:fld>
            <a:endParaRPr lang="en-US" dirty="0"/>
          </a:p>
        </p:txBody>
      </p:sp>
    </p:spTree>
    <p:extLst>
      <p:ext uri="{BB962C8B-B14F-4D97-AF65-F5344CB8AC3E}">
        <p14:creationId xmlns:p14="http://schemas.microsoft.com/office/powerpoint/2010/main" val="33561841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11</a:t>
            </a:fld>
            <a:endParaRPr lang="en-US" dirty="0"/>
          </a:p>
        </p:txBody>
      </p:sp>
    </p:spTree>
    <p:extLst>
      <p:ext uri="{BB962C8B-B14F-4D97-AF65-F5344CB8AC3E}">
        <p14:creationId xmlns:p14="http://schemas.microsoft.com/office/powerpoint/2010/main" val="3947507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023DE9-E26B-4115-AD02-FB0DA7A9507E}" type="slidenum">
              <a:rPr lang="en-US" smtClean="0"/>
              <a:t>12</a:t>
            </a:fld>
            <a:endParaRPr lang="en-US" dirty="0"/>
          </a:p>
        </p:txBody>
      </p:sp>
    </p:spTree>
    <p:extLst>
      <p:ext uri="{BB962C8B-B14F-4D97-AF65-F5344CB8AC3E}">
        <p14:creationId xmlns:p14="http://schemas.microsoft.com/office/powerpoint/2010/main" val="36022207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023DE9-E26B-4115-AD02-FB0DA7A9507E}" type="slidenum">
              <a:rPr lang="en-US" smtClean="0"/>
              <a:t>13</a:t>
            </a:fld>
            <a:endParaRPr lang="en-US" dirty="0"/>
          </a:p>
        </p:txBody>
      </p:sp>
    </p:spTree>
    <p:extLst>
      <p:ext uri="{BB962C8B-B14F-4D97-AF65-F5344CB8AC3E}">
        <p14:creationId xmlns:p14="http://schemas.microsoft.com/office/powerpoint/2010/main" val="1918662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14</a:t>
            </a:fld>
            <a:endParaRPr lang="en-US" dirty="0"/>
          </a:p>
        </p:txBody>
      </p:sp>
    </p:spTree>
    <p:extLst>
      <p:ext uri="{BB962C8B-B14F-4D97-AF65-F5344CB8AC3E}">
        <p14:creationId xmlns:p14="http://schemas.microsoft.com/office/powerpoint/2010/main" val="11850383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15</a:t>
            </a:fld>
            <a:endParaRPr lang="en-US" dirty="0"/>
          </a:p>
        </p:txBody>
      </p:sp>
    </p:spTree>
    <p:extLst>
      <p:ext uri="{BB962C8B-B14F-4D97-AF65-F5344CB8AC3E}">
        <p14:creationId xmlns:p14="http://schemas.microsoft.com/office/powerpoint/2010/main" val="13110878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16</a:t>
            </a:fld>
            <a:endParaRPr lang="en-US" dirty="0"/>
          </a:p>
        </p:txBody>
      </p:sp>
    </p:spTree>
    <p:extLst>
      <p:ext uri="{BB962C8B-B14F-4D97-AF65-F5344CB8AC3E}">
        <p14:creationId xmlns:p14="http://schemas.microsoft.com/office/powerpoint/2010/main" val="21324666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17</a:t>
            </a:fld>
            <a:endParaRPr lang="en-US" dirty="0"/>
          </a:p>
        </p:txBody>
      </p:sp>
    </p:spTree>
    <p:extLst>
      <p:ext uri="{BB962C8B-B14F-4D97-AF65-F5344CB8AC3E}">
        <p14:creationId xmlns:p14="http://schemas.microsoft.com/office/powerpoint/2010/main" val="3301419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18</a:t>
            </a:fld>
            <a:endParaRPr lang="en-US" dirty="0"/>
          </a:p>
        </p:txBody>
      </p:sp>
    </p:spTree>
    <p:extLst>
      <p:ext uri="{BB962C8B-B14F-4D97-AF65-F5344CB8AC3E}">
        <p14:creationId xmlns:p14="http://schemas.microsoft.com/office/powerpoint/2010/main" val="37907378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19</a:t>
            </a:fld>
            <a:endParaRPr lang="en-US" dirty="0"/>
          </a:p>
        </p:txBody>
      </p:sp>
    </p:spTree>
    <p:extLst>
      <p:ext uri="{BB962C8B-B14F-4D97-AF65-F5344CB8AC3E}">
        <p14:creationId xmlns:p14="http://schemas.microsoft.com/office/powerpoint/2010/main" val="1967404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16457697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20</a:t>
            </a:fld>
            <a:endParaRPr lang="en-US" dirty="0"/>
          </a:p>
        </p:txBody>
      </p:sp>
    </p:spTree>
    <p:extLst>
      <p:ext uri="{BB962C8B-B14F-4D97-AF65-F5344CB8AC3E}">
        <p14:creationId xmlns:p14="http://schemas.microsoft.com/office/powerpoint/2010/main" val="3110822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21</a:t>
            </a:fld>
            <a:endParaRPr lang="en-US" dirty="0"/>
          </a:p>
        </p:txBody>
      </p:sp>
    </p:spTree>
    <p:extLst>
      <p:ext uri="{BB962C8B-B14F-4D97-AF65-F5344CB8AC3E}">
        <p14:creationId xmlns:p14="http://schemas.microsoft.com/office/powerpoint/2010/main" val="6647803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22</a:t>
            </a:fld>
            <a:endParaRPr lang="en-US" dirty="0"/>
          </a:p>
        </p:txBody>
      </p:sp>
    </p:spTree>
    <p:extLst>
      <p:ext uri="{BB962C8B-B14F-4D97-AF65-F5344CB8AC3E}">
        <p14:creationId xmlns:p14="http://schemas.microsoft.com/office/powerpoint/2010/main" val="6928713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23</a:t>
            </a:fld>
            <a:endParaRPr lang="en-US" dirty="0"/>
          </a:p>
        </p:txBody>
      </p:sp>
    </p:spTree>
    <p:extLst>
      <p:ext uri="{BB962C8B-B14F-4D97-AF65-F5344CB8AC3E}">
        <p14:creationId xmlns:p14="http://schemas.microsoft.com/office/powerpoint/2010/main" val="28695236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18882270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023DE9-E26B-4115-AD02-FB0DA7A9507E}" type="slidenum">
              <a:rPr lang="en-US" smtClean="0"/>
              <a:t>25</a:t>
            </a:fld>
            <a:endParaRPr lang="en-US" dirty="0"/>
          </a:p>
        </p:txBody>
      </p:sp>
    </p:spTree>
    <p:extLst>
      <p:ext uri="{BB962C8B-B14F-4D97-AF65-F5344CB8AC3E}">
        <p14:creationId xmlns:p14="http://schemas.microsoft.com/office/powerpoint/2010/main" val="1808057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3</a:t>
            </a:fld>
            <a:endParaRPr lang="en-US" dirty="0"/>
          </a:p>
        </p:txBody>
      </p:sp>
    </p:spTree>
    <p:extLst>
      <p:ext uri="{BB962C8B-B14F-4D97-AF65-F5344CB8AC3E}">
        <p14:creationId xmlns:p14="http://schemas.microsoft.com/office/powerpoint/2010/main" val="1893080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4</a:t>
            </a:fld>
            <a:endParaRPr lang="en-US" dirty="0"/>
          </a:p>
        </p:txBody>
      </p:sp>
    </p:spTree>
    <p:extLst>
      <p:ext uri="{BB962C8B-B14F-4D97-AF65-F5344CB8AC3E}">
        <p14:creationId xmlns:p14="http://schemas.microsoft.com/office/powerpoint/2010/main" val="2746302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5</a:t>
            </a:fld>
            <a:endParaRPr lang="en-US" dirty="0"/>
          </a:p>
        </p:txBody>
      </p:sp>
    </p:spTree>
    <p:extLst>
      <p:ext uri="{BB962C8B-B14F-4D97-AF65-F5344CB8AC3E}">
        <p14:creationId xmlns:p14="http://schemas.microsoft.com/office/powerpoint/2010/main" val="120326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0" u="none"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6</a:t>
            </a:fld>
            <a:endParaRPr lang="en-US" dirty="0"/>
          </a:p>
        </p:txBody>
      </p:sp>
    </p:spTree>
    <p:extLst>
      <p:ext uri="{BB962C8B-B14F-4D97-AF65-F5344CB8AC3E}">
        <p14:creationId xmlns:p14="http://schemas.microsoft.com/office/powerpoint/2010/main" val="3266492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0" u="none"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7</a:t>
            </a:fld>
            <a:endParaRPr lang="en-US" dirty="0"/>
          </a:p>
        </p:txBody>
      </p:sp>
    </p:spTree>
    <p:extLst>
      <p:ext uri="{BB962C8B-B14F-4D97-AF65-F5344CB8AC3E}">
        <p14:creationId xmlns:p14="http://schemas.microsoft.com/office/powerpoint/2010/main" val="491095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8</a:t>
            </a:fld>
            <a:endParaRPr lang="en-US" dirty="0"/>
          </a:p>
        </p:txBody>
      </p:sp>
    </p:spTree>
    <p:extLst>
      <p:ext uri="{BB962C8B-B14F-4D97-AF65-F5344CB8AC3E}">
        <p14:creationId xmlns:p14="http://schemas.microsoft.com/office/powerpoint/2010/main" val="29384686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p>
        </p:txBody>
      </p:sp>
      <p:sp>
        <p:nvSpPr>
          <p:cNvPr id="4" name="Slide Number Placeholder 3"/>
          <p:cNvSpPr>
            <a:spLocks noGrp="1"/>
          </p:cNvSpPr>
          <p:nvPr>
            <p:ph type="sldNum" sz="quarter" idx="10"/>
          </p:nvPr>
        </p:nvSpPr>
        <p:spPr/>
        <p:txBody>
          <a:bodyPr/>
          <a:lstStyle/>
          <a:p>
            <a:fld id="{F8479CED-DCD5-4CE0-8ED4-F21B4F901866}" type="slidenum">
              <a:rPr lang="en-US" smtClean="0"/>
              <a:pPr/>
              <a:t>9</a:t>
            </a:fld>
            <a:endParaRPr lang="en-US" dirty="0"/>
          </a:p>
        </p:txBody>
      </p:sp>
    </p:spTree>
    <p:extLst>
      <p:ext uri="{BB962C8B-B14F-4D97-AF65-F5344CB8AC3E}">
        <p14:creationId xmlns:p14="http://schemas.microsoft.com/office/powerpoint/2010/main" val="2704147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ABEC103-E695-411E-80E5-4D5C74E470F2}"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2F86A064-F6F8-496B-9276-311F0E3B282C}" type="datetime1">
              <a:rPr lang="en-US" smtClean="0"/>
              <a:t>10/1/2018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E0855A-85F9-4BD4-8E49-680996B94B98}"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C88D12-189A-4EA2-9C19-87BF9EFFE30A}"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E082EB-BC70-4587-A078-C4FD79496ED8}"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4DDF6A-FA3D-4717-B92C-A6BEFB408EDA}"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30D22A-6353-48E3-B738-BB226F32A1E1}"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ACC3D5-7082-4F1D-B655-B28D40F0EB27}"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D9B231-F9D8-422D-87A1-68B420527FB8}"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DA88E-18B9-4518-9A7A-87EAC22F8488}"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5B68F6-9017-47A2-B84B-30C9BEB574C5}" type="datetime1">
              <a:rPr lang="en-US" smtClean="0"/>
              <a:t>10/1/2018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DCAAFA-2B06-4A7F-92CB-AD3C7A7137F6}" type="datetime1">
              <a:rPr lang="en-US" smtClean="0"/>
              <a:t>10/1/2018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FA3AF6E-FB6E-4345-B996-76D7026BB452}" type="datetime1">
              <a:rPr lang="en-US" smtClean="0"/>
              <a:t>10/1/2018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4679A2-783B-4E11-BAD6-7D2E70E087D1}" type="datetime1">
              <a:rPr lang="en-US" smtClean="0"/>
              <a:t>10/1/2018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A831D9-4EB9-44EA-B0A6-575F580A7F54}" type="datetime1">
              <a:rPr lang="en-US" smtClean="0"/>
              <a:t>10/1/2018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13E0E3-81B8-431E-9F58-EA73FACC20B2}" type="datetime1">
              <a:rPr lang="en-US" smtClean="0"/>
              <a:t>10/1/2018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F35E75-202F-4FD1-A882-9247DA315DE3}" type="datetime1">
              <a:rPr lang="en-US" smtClean="0"/>
              <a:t>10/1/2018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7717577-2677-4B9A-9C9E-E2E1743B058E}" type="datetime1">
              <a:rPr lang="en-US" smtClean="0"/>
              <a:t>10/1/2018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www2.epa.gov/pesticide-worker-safety" TargetMode="External"/><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hyperlink" Target="mailto:grgulibon@pfb.co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989388" y="1235075"/>
            <a:ext cx="8245475" cy="4343400"/>
          </a:xfrm>
        </p:spPr>
        <p:txBody>
          <a:bodyPr>
            <a:normAutofit/>
          </a:bodyPr>
          <a:lstStyle/>
          <a:p>
            <a:pPr algn="ctr"/>
            <a:r>
              <a:rPr lang="en-US" sz="4000" b="1" dirty="0"/>
              <a:t>Overview of Revisions </a:t>
            </a:r>
            <a:br>
              <a:rPr lang="en-US" sz="4000" b="1" dirty="0"/>
            </a:br>
            <a:r>
              <a:rPr lang="en-US" sz="4000" b="1" dirty="0"/>
              <a:t>to the EPA Agricultural </a:t>
            </a:r>
            <a:br>
              <a:rPr lang="en-US" sz="4000" b="1" dirty="0"/>
            </a:br>
            <a:r>
              <a:rPr lang="en-US" sz="4000" b="1" dirty="0"/>
              <a:t>Worker Protection Standard for pesticides</a:t>
            </a:r>
            <a:br>
              <a:rPr lang="en-US" dirty="0"/>
            </a:br>
            <a:br>
              <a:rPr lang="en-US" dirty="0"/>
            </a:br>
            <a:r>
              <a:rPr lang="en-US" dirty="0"/>
              <a:t>Pennsylvania farm bureau</a:t>
            </a:r>
            <a:br>
              <a:rPr lang="en-US" dirty="0"/>
            </a:br>
            <a:r>
              <a:rPr lang="en-US" dirty="0"/>
              <a:t>April 27, 2017</a:t>
            </a:r>
          </a:p>
        </p:txBody>
      </p:sp>
      <p:sp>
        <p:nvSpPr>
          <p:cNvPr id="3" name="Subtitle 2"/>
          <p:cNvSpPr>
            <a:spLocks noGrp="1"/>
          </p:cNvSpPr>
          <p:nvPr>
            <p:ph type="subTitle" idx="4294967295"/>
          </p:nvPr>
        </p:nvSpPr>
        <p:spPr>
          <a:xfrm>
            <a:off x="4784725" y="4267200"/>
            <a:ext cx="7407275" cy="228600"/>
          </a:xfrm>
        </p:spPr>
        <p:txBody>
          <a:bodyPr>
            <a:normAutofit fontScale="25000" lnSpcReduction="20000"/>
          </a:bodyPr>
          <a:lstStyle/>
          <a:p>
            <a:pPr algn="ctr"/>
            <a:endParaRPr lang="en-US" dirty="0">
              <a:solidFill>
                <a:srgbClr val="FF0000"/>
              </a:solidFill>
            </a:endParaRPr>
          </a:p>
          <a:p>
            <a:pPr algn="ctr"/>
            <a:endParaRPr lang="en-US" dirty="0"/>
          </a:p>
        </p:txBody>
      </p:sp>
    </p:spTree>
    <p:extLst>
      <p:ext uri="{BB962C8B-B14F-4D97-AF65-F5344CB8AC3E}">
        <p14:creationId xmlns:p14="http://schemas.microsoft.com/office/powerpoint/2010/main" val="773647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73179" y="433137"/>
            <a:ext cx="8398042" cy="990600"/>
          </a:xfrm>
        </p:spPr>
        <p:txBody>
          <a:bodyPr>
            <a:noAutofit/>
          </a:bodyPr>
          <a:lstStyle/>
          <a:p>
            <a:pPr algn="ctr"/>
            <a:r>
              <a:rPr lang="en-US" b="1" dirty="0"/>
              <a:t>Hazard Communication </a:t>
            </a:r>
          </a:p>
        </p:txBody>
      </p:sp>
      <p:sp>
        <p:nvSpPr>
          <p:cNvPr id="3" name="Content Placeholder 2"/>
          <p:cNvSpPr>
            <a:spLocks noGrp="1"/>
          </p:cNvSpPr>
          <p:nvPr>
            <p:ph idx="4294967295"/>
          </p:nvPr>
        </p:nvSpPr>
        <p:spPr>
          <a:xfrm>
            <a:off x="673768" y="2466474"/>
            <a:ext cx="10676021" cy="4724400"/>
          </a:xfrm>
        </p:spPr>
        <p:txBody>
          <a:bodyPr>
            <a:normAutofit/>
          </a:bodyPr>
          <a:lstStyle/>
          <a:p>
            <a:pPr>
              <a:lnSpc>
                <a:spcPct val="80000"/>
              </a:lnSpc>
              <a:buNone/>
            </a:pPr>
            <a:r>
              <a:rPr lang="en-US" sz="2400" u="sng" dirty="0">
                <a:solidFill>
                  <a:schemeClr val="tx1"/>
                </a:solidFill>
              </a:rPr>
              <a:t>Pre-Revision</a:t>
            </a:r>
            <a:r>
              <a:rPr lang="en-US" sz="2400" dirty="0">
                <a:solidFill>
                  <a:schemeClr val="tx1"/>
                </a:solidFill>
              </a:rPr>
              <a:t> </a:t>
            </a:r>
          </a:p>
          <a:p>
            <a:pPr>
              <a:lnSpc>
                <a:spcPct val="80000"/>
              </a:lnSpc>
            </a:pPr>
            <a:r>
              <a:rPr lang="en-US" sz="2200" dirty="0">
                <a:solidFill>
                  <a:schemeClr val="tx1"/>
                </a:solidFill>
              </a:rPr>
              <a:t>The employer was required to display:</a:t>
            </a:r>
          </a:p>
          <a:p>
            <a:pPr lvl="1">
              <a:lnSpc>
                <a:spcPct val="80000"/>
              </a:lnSpc>
            </a:pPr>
            <a:r>
              <a:rPr lang="en-US" dirty="0">
                <a:solidFill>
                  <a:schemeClr val="tx1"/>
                </a:solidFill>
              </a:rPr>
              <a:t>Application-specific information at a central location before application occurs, or </a:t>
            </a:r>
          </a:p>
          <a:p>
            <a:pPr lvl="1">
              <a:lnSpc>
                <a:spcPct val="80000"/>
              </a:lnSpc>
            </a:pPr>
            <a:r>
              <a:rPr lang="en-US" dirty="0">
                <a:solidFill>
                  <a:schemeClr val="tx1"/>
                </a:solidFill>
              </a:rPr>
              <a:t>If no workers or handlers are on the establishment, before the next period in which workers/handlers are on the establishment </a:t>
            </a:r>
          </a:p>
          <a:p>
            <a:pPr>
              <a:lnSpc>
                <a:spcPct val="80000"/>
              </a:lnSpc>
            </a:pPr>
            <a:r>
              <a:rPr lang="en-US" sz="2200" dirty="0">
                <a:solidFill>
                  <a:schemeClr val="tx1"/>
                </a:solidFill>
              </a:rPr>
              <a:t>The information had to remain posted for 30 days after a restricted entry interval (REI) expired</a:t>
            </a:r>
          </a:p>
          <a:p>
            <a:pPr>
              <a:lnSpc>
                <a:spcPct val="80000"/>
              </a:lnSpc>
            </a:pPr>
            <a:r>
              <a:rPr lang="en-US" sz="2200" dirty="0">
                <a:solidFill>
                  <a:schemeClr val="tx1"/>
                </a:solidFill>
              </a:rPr>
              <a:t>No recordkeeping was required</a:t>
            </a:r>
          </a:p>
          <a:p>
            <a:pPr>
              <a:lnSpc>
                <a:spcPct val="80000"/>
              </a:lnSpc>
            </a:pPr>
            <a:r>
              <a:rPr lang="en-US" sz="2200" dirty="0">
                <a:solidFill>
                  <a:schemeClr val="tx1"/>
                </a:solidFill>
              </a:rPr>
              <a:t>Access was available only to workers or handlers during the display period</a:t>
            </a:r>
          </a:p>
          <a:p>
            <a:pPr lvl="1">
              <a:lnSpc>
                <a:spcPct val="80000"/>
              </a:lnSpc>
              <a:buClr>
                <a:srgbClr val="3891A7"/>
              </a:buClr>
            </a:pPr>
            <a:endParaRPr lang="en-US" sz="1400" dirty="0">
              <a:solidFill>
                <a:prstClr val="black"/>
              </a:solidFill>
            </a:endParaRPr>
          </a:p>
          <a:p>
            <a:pPr marL="82296" indent="0">
              <a:lnSpc>
                <a:spcPct val="80000"/>
              </a:lnSpc>
              <a:buClr>
                <a:srgbClr val="3891A7"/>
              </a:buClr>
              <a:buNone/>
            </a:pPr>
            <a:endParaRPr lang="en-US" sz="1700" dirty="0">
              <a:solidFill>
                <a:prstClr val="black"/>
              </a:solidFill>
            </a:endParaRPr>
          </a:p>
          <a:p>
            <a:pPr lvl="1">
              <a:lnSpc>
                <a:spcPct val="80000"/>
              </a:lnSpc>
              <a:buClr>
                <a:srgbClr val="3891A7"/>
              </a:buClr>
            </a:pPr>
            <a:endParaRPr lang="en-US" sz="1400" dirty="0">
              <a:solidFill>
                <a:prstClr val="black"/>
              </a:solidFill>
            </a:endParaRPr>
          </a:p>
          <a:p>
            <a:pPr marL="402336" lvl="1" indent="0">
              <a:lnSpc>
                <a:spcPct val="80000"/>
              </a:lnSpc>
              <a:buClr>
                <a:srgbClr val="3891A7"/>
              </a:buClr>
              <a:buNone/>
            </a:pPr>
            <a:endParaRPr lang="en-US" sz="1400" dirty="0">
              <a:solidFill>
                <a:prstClr val="black"/>
              </a:solidFill>
            </a:endParaRPr>
          </a:p>
          <a:p>
            <a:pPr lvl="1">
              <a:lnSpc>
                <a:spcPct val="80000"/>
              </a:lnSpc>
            </a:pPr>
            <a:endParaRPr lang="en-US" dirty="0"/>
          </a:p>
          <a:p>
            <a:pPr>
              <a:lnSpc>
                <a:spcPct val="80000"/>
              </a:lnSpc>
            </a:pPr>
            <a:endParaRPr lang="en-US" sz="2200" dirty="0"/>
          </a:p>
          <a:p>
            <a:pPr>
              <a:lnSpc>
                <a:spcPct val="80000"/>
              </a:lnSpc>
            </a:pPr>
            <a:endParaRPr lang="en-US" sz="2200" dirty="0"/>
          </a:p>
          <a:p>
            <a:pPr>
              <a:lnSpc>
                <a:spcPct val="80000"/>
              </a:lnSpc>
            </a:pPr>
            <a:endParaRPr lang="en-US" sz="2200" dirty="0"/>
          </a:p>
          <a:p>
            <a:pPr>
              <a:lnSpc>
                <a:spcPct val="80000"/>
              </a:lnSpc>
              <a:buNone/>
            </a:pPr>
            <a:endParaRPr lang="en-US" sz="2200" dirty="0">
              <a:solidFill>
                <a:srgbClr val="FF0000"/>
              </a:solidFill>
            </a:endParaRPr>
          </a:p>
          <a:p>
            <a:pPr>
              <a:buNone/>
            </a:pPr>
            <a:endParaRPr lang="en-US" sz="2200" dirty="0"/>
          </a:p>
        </p:txBody>
      </p:sp>
    </p:spTree>
    <p:extLst>
      <p:ext uri="{BB962C8B-B14F-4D97-AF65-F5344CB8AC3E}">
        <p14:creationId xmlns:p14="http://schemas.microsoft.com/office/powerpoint/2010/main" val="2019214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724150" y="425116"/>
            <a:ext cx="7639050" cy="990600"/>
          </a:xfrm>
        </p:spPr>
        <p:txBody>
          <a:bodyPr>
            <a:noAutofit/>
          </a:bodyPr>
          <a:lstStyle/>
          <a:p>
            <a:r>
              <a:rPr lang="en-US" b="1" dirty="0"/>
              <a:t>Hazard Communication </a:t>
            </a:r>
          </a:p>
        </p:txBody>
      </p:sp>
      <p:sp>
        <p:nvSpPr>
          <p:cNvPr id="3" name="Content Placeholder 2"/>
          <p:cNvSpPr>
            <a:spLocks noGrp="1"/>
          </p:cNvSpPr>
          <p:nvPr>
            <p:ph idx="4294967295"/>
          </p:nvPr>
        </p:nvSpPr>
        <p:spPr>
          <a:xfrm>
            <a:off x="946484" y="2851484"/>
            <a:ext cx="10291011" cy="4724400"/>
          </a:xfrm>
        </p:spPr>
        <p:txBody>
          <a:bodyPr>
            <a:normAutofit lnSpcReduction="10000"/>
          </a:bodyPr>
          <a:lstStyle/>
          <a:p>
            <a:pPr>
              <a:lnSpc>
                <a:spcPct val="80000"/>
              </a:lnSpc>
              <a:buNone/>
            </a:pPr>
            <a:r>
              <a:rPr lang="en-US" sz="2400" u="sng" dirty="0">
                <a:solidFill>
                  <a:schemeClr val="tx1"/>
                </a:solidFill>
              </a:rPr>
              <a:t>Post-Revision</a:t>
            </a:r>
          </a:p>
          <a:p>
            <a:pPr>
              <a:lnSpc>
                <a:spcPct val="80000"/>
              </a:lnSpc>
            </a:pPr>
            <a:r>
              <a:rPr lang="en-US" sz="2200" dirty="0">
                <a:solidFill>
                  <a:schemeClr val="tx1"/>
                </a:solidFill>
              </a:rPr>
              <a:t>The employer must display application information and safety data sheets (SDSs) at a central location as follows:</a:t>
            </a:r>
          </a:p>
          <a:p>
            <a:pPr lvl="1">
              <a:lnSpc>
                <a:spcPct val="80000"/>
              </a:lnSpc>
            </a:pPr>
            <a:r>
              <a:rPr lang="en-US" dirty="0">
                <a:solidFill>
                  <a:schemeClr val="tx1"/>
                </a:solidFill>
              </a:rPr>
              <a:t>Within 24 hours of the end of application</a:t>
            </a:r>
          </a:p>
          <a:p>
            <a:pPr lvl="1">
              <a:lnSpc>
                <a:spcPct val="80000"/>
              </a:lnSpc>
            </a:pPr>
            <a:r>
              <a:rPr lang="en-US" dirty="0">
                <a:solidFill>
                  <a:schemeClr val="tx1"/>
                </a:solidFill>
              </a:rPr>
              <a:t>Before workers enter that treated area</a:t>
            </a:r>
          </a:p>
          <a:p>
            <a:pPr>
              <a:lnSpc>
                <a:spcPct val="80000"/>
              </a:lnSpc>
            </a:pPr>
            <a:r>
              <a:rPr lang="en-US" sz="2200" dirty="0">
                <a:solidFill>
                  <a:schemeClr val="tx1"/>
                </a:solidFill>
              </a:rPr>
              <a:t>Both of these must be displayed for 30 days after the REI expires </a:t>
            </a:r>
          </a:p>
          <a:p>
            <a:pPr>
              <a:lnSpc>
                <a:spcPct val="80000"/>
              </a:lnSpc>
            </a:pPr>
            <a:r>
              <a:rPr lang="en-US" sz="2200" dirty="0">
                <a:solidFill>
                  <a:schemeClr val="tx1"/>
                </a:solidFill>
              </a:rPr>
              <a:t>Employers must keep the application information and SDSs for 2 years from the end of the REI and make them available to workers, handlers, designated representatives (as identified in writing) or treating medical personnel upon request.</a:t>
            </a:r>
          </a:p>
          <a:p>
            <a:pPr lvl="1">
              <a:lnSpc>
                <a:spcPct val="80000"/>
              </a:lnSpc>
            </a:pPr>
            <a:r>
              <a:rPr lang="en-US" sz="2000" dirty="0">
                <a:solidFill>
                  <a:schemeClr val="tx1"/>
                </a:solidFill>
              </a:rPr>
              <a:t>Employees may access the information upon oral or written request</a:t>
            </a:r>
            <a:endParaRPr lang="en-US" i="1" dirty="0">
              <a:solidFill>
                <a:schemeClr val="tx1"/>
              </a:solidFill>
            </a:endParaRPr>
          </a:p>
          <a:p>
            <a:pPr lvl="1">
              <a:lnSpc>
                <a:spcPct val="80000"/>
              </a:lnSpc>
            </a:pPr>
            <a:r>
              <a:rPr lang="en-US" sz="2000" dirty="0">
                <a:solidFill>
                  <a:schemeClr val="tx1"/>
                </a:solidFill>
              </a:rPr>
              <a:t>Treating medical personnel and persons working under their supervision may access the information upon oral or written request</a:t>
            </a:r>
            <a:endParaRPr lang="en-US" i="1" dirty="0">
              <a:solidFill>
                <a:schemeClr val="tx1"/>
              </a:solidFill>
            </a:endParaRPr>
          </a:p>
          <a:p>
            <a:pPr lvl="1">
              <a:lnSpc>
                <a:spcPct val="80000"/>
              </a:lnSpc>
            </a:pPr>
            <a:r>
              <a:rPr lang="en-US" sz="2000" dirty="0">
                <a:solidFill>
                  <a:schemeClr val="tx1"/>
                </a:solidFill>
              </a:rPr>
              <a:t>Designated representatives may access the information by written request only</a:t>
            </a:r>
          </a:p>
          <a:p>
            <a:pPr lvl="1">
              <a:lnSpc>
                <a:spcPct val="80000"/>
              </a:lnSpc>
              <a:buClr>
                <a:srgbClr val="3891A7"/>
              </a:buClr>
            </a:pPr>
            <a:endParaRPr lang="en-US" sz="1400" dirty="0">
              <a:solidFill>
                <a:prstClr val="black"/>
              </a:solidFill>
            </a:endParaRPr>
          </a:p>
          <a:p>
            <a:pPr marL="82296" indent="0">
              <a:lnSpc>
                <a:spcPct val="80000"/>
              </a:lnSpc>
              <a:buClr>
                <a:srgbClr val="3891A7"/>
              </a:buClr>
              <a:buNone/>
            </a:pPr>
            <a:endParaRPr lang="en-US" sz="1700" dirty="0">
              <a:solidFill>
                <a:prstClr val="black"/>
              </a:solidFill>
            </a:endParaRPr>
          </a:p>
          <a:p>
            <a:pPr lvl="1">
              <a:lnSpc>
                <a:spcPct val="80000"/>
              </a:lnSpc>
              <a:buClr>
                <a:srgbClr val="3891A7"/>
              </a:buClr>
            </a:pPr>
            <a:endParaRPr lang="en-US" sz="1400" dirty="0">
              <a:solidFill>
                <a:prstClr val="black"/>
              </a:solidFill>
            </a:endParaRPr>
          </a:p>
          <a:p>
            <a:pPr marL="402336" lvl="1" indent="0">
              <a:lnSpc>
                <a:spcPct val="80000"/>
              </a:lnSpc>
              <a:buClr>
                <a:srgbClr val="3891A7"/>
              </a:buClr>
              <a:buNone/>
            </a:pPr>
            <a:endParaRPr lang="en-US" sz="1400" dirty="0">
              <a:solidFill>
                <a:prstClr val="black"/>
              </a:solidFill>
            </a:endParaRPr>
          </a:p>
          <a:p>
            <a:pPr lvl="1">
              <a:lnSpc>
                <a:spcPct val="80000"/>
              </a:lnSpc>
            </a:pPr>
            <a:endParaRPr lang="en-US" dirty="0"/>
          </a:p>
          <a:p>
            <a:pPr>
              <a:lnSpc>
                <a:spcPct val="80000"/>
              </a:lnSpc>
            </a:pPr>
            <a:endParaRPr lang="en-US" sz="2200" dirty="0"/>
          </a:p>
          <a:p>
            <a:pPr>
              <a:lnSpc>
                <a:spcPct val="80000"/>
              </a:lnSpc>
            </a:pPr>
            <a:endParaRPr lang="en-US" sz="2200" dirty="0"/>
          </a:p>
          <a:p>
            <a:pPr>
              <a:lnSpc>
                <a:spcPct val="80000"/>
              </a:lnSpc>
            </a:pPr>
            <a:endParaRPr lang="en-US" sz="2200" dirty="0"/>
          </a:p>
          <a:p>
            <a:pPr>
              <a:lnSpc>
                <a:spcPct val="80000"/>
              </a:lnSpc>
              <a:buNone/>
            </a:pPr>
            <a:endParaRPr lang="en-US" sz="2200" dirty="0">
              <a:solidFill>
                <a:srgbClr val="FF0000"/>
              </a:solidFill>
            </a:endParaRPr>
          </a:p>
          <a:p>
            <a:pPr>
              <a:buNone/>
            </a:pPr>
            <a:endParaRPr lang="en-US" sz="2200" dirty="0"/>
          </a:p>
        </p:txBody>
      </p:sp>
    </p:spTree>
    <p:extLst>
      <p:ext uri="{BB962C8B-B14F-4D97-AF65-F5344CB8AC3E}">
        <p14:creationId xmlns:p14="http://schemas.microsoft.com/office/powerpoint/2010/main" val="606651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80674" y="527384"/>
            <a:ext cx="8582526" cy="990600"/>
          </a:xfrm>
        </p:spPr>
        <p:txBody>
          <a:bodyPr/>
          <a:lstStyle/>
          <a:p>
            <a:pPr algn="ctr"/>
            <a:r>
              <a:rPr lang="en-US" b="1" dirty="0"/>
              <a:t>Pesticide Safety Information</a:t>
            </a:r>
          </a:p>
        </p:txBody>
      </p:sp>
      <p:sp>
        <p:nvSpPr>
          <p:cNvPr id="3" name="Content Placeholder 2"/>
          <p:cNvSpPr>
            <a:spLocks noGrp="1"/>
          </p:cNvSpPr>
          <p:nvPr>
            <p:ph idx="4294967295"/>
          </p:nvPr>
        </p:nvSpPr>
        <p:spPr>
          <a:xfrm>
            <a:off x="1026695" y="2047373"/>
            <a:ext cx="10090484" cy="4191000"/>
          </a:xfrm>
        </p:spPr>
        <p:txBody>
          <a:bodyPr>
            <a:normAutofit fontScale="92500" lnSpcReduction="20000"/>
          </a:bodyPr>
          <a:lstStyle/>
          <a:p>
            <a:pPr marL="82296" indent="0">
              <a:buNone/>
            </a:pPr>
            <a:r>
              <a:rPr lang="en-US" sz="3000" u="sng" dirty="0">
                <a:solidFill>
                  <a:schemeClr val="tx1"/>
                </a:solidFill>
              </a:rPr>
              <a:t>Pre-Revision</a:t>
            </a:r>
          </a:p>
          <a:p>
            <a:r>
              <a:rPr lang="en-US" sz="3000" dirty="0">
                <a:solidFill>
                  <a:schemeClr val="tx1"/>
                </a:solidFill>
              </a:rPr>
              <a:t>A safety poster had to be displayed at a central location</a:t>
            </a:r>
          </a:p>
          <a:p>
            <a:r>
              <a:rPr lang="en-US" sz="3000" dirty="0">
                <a:solidFill>
                  <a:schemeClr val="tx1"/>
                </a:solidFill>
              </a:rPr>
              <a:t>Specific safety information was required on the poster:</a:t>
            </a:r>
          </a:p>
          <a:p>
            <a:pPr lvl="1"/>
            <a:r>
              <a:rPr lang="en-US" sz="2600" dirty="0">
                <a:solidFill>
                  <a:schemeClr val="tx1"/>
                </a:solidFill>
              </a:rPr>
              <a:t>7 concepts about preventing pesticides from entering your body</a:t>
            </a:r>
          </a:p>
          <a:p>
            <a:pPr lvl="1"/>
            <a:r>
              <a:rPr lang="en-US" sz="2600" dirty="0">
                <a:solidFill>
                  <a:schemeClr val="tx1"/>
                </a:solidFill>
              </a:rPr>
              <a:t>The point that there are federal rules to protect workers and handlers</a:t>
            </a:r>
          </a:p>
          <a:p>
            <a:pPr lvl="1"/>
            <a:r>
              <a:rPr lang="en-US" sz="2600" dirty="0">
                <a:solidFill>
                  <a:schemeClr val="tx1"/>
                </a:solidFill>
              </a:rPr>
              <a:t>The name, address and phone number of the nearest emergency medical care facility</a:t>
            </a:r>
          </a:p>
          <a:p>
            <a:endParaRPr lang="en-US" sz="3000" dirty="0"/>
          </a:p>
          <a:p>
            <a:endParaRPr lang="en-US" sz="2800" i="1" dirty="0"/>
          </a:p>
          <a:p>
            <a:endParaRPr lang="en-US" dirty="0"/>
          </a:p>
        </p:txBody>
      </p:sp>
    </p:spTree>
    <p:extLst>
      <p:ext uri="{BB962C8B-B14F-4D97-AF65-F5344CB8AC3E}">
        <p14:creationId xmlns:p14="http://schemas.microsoft.com/office/powerpoint/2010/main" val="2425514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80147" y="230605"/>
            <a:ext cx="8823158" cy="990600"/>
          </a:xfrm>
        </p:spPr>
        <p:txBody>
          <a:bodyPr/>
          <a:lstStyle/>
          <a:p>
            <a:pPr algn="ctr"/>
            <a:r>
              <a:rPr lang="en-US" b="1" dirty="0"/>
              <a:t>Pesticide Safety Information</a:t>
            </a:r>
          </a:p>
        </p:txBody>
      </p:sp>
      <p:sp>
        <p:nvSpPr>
          <p:cNvPr id="3" name="Content Placeholder 2"/>
          <p:cNvSpPr>
            <a:spLocks noGrp="1"/>
          </p:cNvSpPr>
          <p:nvPr>
            <p:ph idx="4294967295"/>
          </p:nvPr>
        </p:nvSpPr>
        <p:spPr>
          <a:xfrm>
            <a:off x="1219200" y="230606"/>
            <a:ext cx="9737558" cy="6410826"/>
          </a:xfrm>
        </p:spPr>
        <p:txBody>
          <a:bodyPr>
            <a:normAutofit fontScale="62500" lnSpcReduction="20000"/>
          </a:bodyPr>
          <a:lstStyle/>
          <a:p>
            <a:endParaRPr lang="en-US" sz="3000" dirty="0"/>
          </a:p>
          <a:p>
            <a:pPr marL="82296" indent="0">
              <a:buNone/>
            </a:pPr>
            <a:endParaRPr lang="en-US" sz="3000" u="sng" dirty="0">
              <a:solidFill>
                <a:schemeClr val="tx1"/>
              </a:solidFill>
            </a:endParaRPr>
          </a:p>
          <a:p>
            <a:pPr marL="82296" indent="0">
              <a:buNone/>
            </a:pPr>
            <a:r>
              <a:rPr lang="en-US" sz="3000" u="sng" dirty="0">
                <a:solidFill>
                  <a:schemeClr val="tx1"/>
                </a:solidFill>
              </a:rPr>
              <a:t>Post-Revision</a:t>
            </a:r>
          </a:p>
          <a:p>
            <a:r>
              <a:rPr lang="en-US" sz="3000" dirty="0">
                <a:solidFill>
                  <a:schemeClr val="tx1"/>
                </a:solidFill>
              </a:rPr>
              <a:t>Pesticide safety information must be displayed at: </a:t>
            </a:r>
          </a:p>
          <a:p>
            <a:pPr lvl="1"/>
            <a:r>
              <a:rPr lang="en-US" sz="2800" dirty="0">
                <a:solidFill>
                  <a:schemeClr val="tx1"/>
                </a:solidFill>
              </a:rPr>
              <a:t>A central location, and</a:t>
            </a:r>
          </a:p>
          <a:p>
            <a:pPr lvl="1"/>
            <a:r>
              <a:rPr lang="en-US" sz="2800" dirty="0">
                <a:solidFill>
                  <a:schemeClr val="tx1"/>
                </a:solidFill>
              </a:rPr>
              <a:t>At sites where decontamination supplies are located (if the decontamination supplies are at a permanent site or at a location with 11 or more workers or handlers)</a:t>
            </a:r>
          </a:p>
          <a:p>
            <a:r>
              <a:rPr lang="en-US" sz="3000" dirty="0">
                <a:solidFill>
                  <a:schemeClr val="tx1"/>
                </a:solidFill>
              </a:rPr>
              <a:t>Information can be displayed in any format (it doesn’t have to be a poster), but the 7 concepts about preventing pesticides from entering your body must be retained, including:</a:t>
            </a:r>
          </a:p>
          <a:p>
            <a:pPr lvl="1"/>
            <a:r>
              <a:rPr lang="en-US" sz="2600" dirty="0">
                <a:solidFill>
                  <a:schemeClr val="tx1"/>
                </a:solidFill>
              </a:rPr>
              <a:t>The point that there are federal rules to protect workers and handlers is deleted; instructions for employees to seek medical attention as soon as possible if they have been poisoned, injured or made ill by pesticides have been added</a:t>
            </a:r>
          </a:p>
          <a:p>
            <a:pPr lvl="1"/>
            <a:r>
              <a:rPr lang="en-US" sz="2600" dirty="0">
                <a:solidFill>
                  <a:schemeClr val="tx1"/>
                </a:solidFill>
              </a:rPr>
              <a:t>The name, address and telephone number of state or tribal pesticide regulatory authority have been added</a:t>
            </a:r>
          </a:p>
          <a:p>
            <a:pPr lvl="1"/>
            <a:r>
              <a:rPr lang="en-US" sz="2600" dirty="0">
                <a:solidFill>
                  <a:schemeClr val="tx1"/>
                </a:solidFill>
              </a:rPr>
              <a:t>The term “emergency medical facility” has been revised to read “a nearby operating medical care facility” </a:t>
            </a:r>
          </a:p>
          <a:p>
            <a:r>
              <a:rPr lang="en-US" sz="3000" dirty="0">
                <a:solidFill>
                  <a:schemeClr val="tx1"/>
                </a:solidFill>
              </a:rPr>
              <a:t>The new content for the safety information display is not required until 2 years from the effective date of the final rule (Jan. 2, 2018)</a:t>
            </a:r>
            <a:endParaRPr lang="en-US" sz="2800" i="1" dirty="0"/>
          </a:p>
          <a:p>
            <a:endParaRPr lang="en-US" dirty="0"/>
          </a:p>
        </p:txBody>
      </p:sp>
    </p:spTree>
    <p:extLst>
      <p:ext uri="{BB962C8B-B14F-4D97-AF65-F5344CB8AC3E}">
        <p14:creationId xmlns:p14="http://schemas.microsoft.com/office/powerpoint/2010/main" val="3741649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438400" y="637674"/>
            <a:ext cx="7620000" cy="990600"/>
          </a:xfrm>
        </p:spPr>
        <p:txBody>
          <a:bodyPr>
            <a:normAutofit fontScale="90000"/>
          </a:bodyPr>
          <a:lstStyle/>
          <a:p>
            <a:pPr algn="ctr"/>
            <a:r>
              <a:rPr lang="en-US" sz="4000" b="1" dirty="0"/>
              <a:t>Minimum Age for Handlers and Early-Entry Workers</a:t>
            </a:r>
          </a:p>
        </p:txBody>
      </p:sp>
      <p:sp>
        <p:nvSpPr>
          <p:cNvPr id="3" name="Content Placeholder 2"/>
          <p:cNvSpPr>
            <a:spLocks noGrp="1"/>
          </p:cNvSpPr>
          <p:nvPr>
            <p:ph idx="4294967295"/>
          </p:nvPr>
        </p:nvSpPr>
        <p:spPr>
          <a:xfrm>
            <a:off x="1050758" y="1921042"/>
            <a:ext cx="10138610" cy="4415589"/>
          </a:xfrm>
        </p:spPr>
        <p:txBody>
          <a:bodyPr>
            <a:normAutofit/>
          </a:bodyPr>
          <a:lstStyle/>
          <a:p>
            <a:pPr>
              <a:buNone/>
            </a:pPr>
            <a:r>
              <a:rPr lang="en-US" sz="2800" u="sng" dirty="0">
                <a:solidFill>
                  <a:schemeClr val="tx1"/>
                </a:solidFill>
              </a:rPr>
              <a:t>Pre-Revision</a:t>
            </a:r>
            <a:endParaRPr lang="en-US" sz="2800" dirty="0">
              <a:solidFill>
                <a:schemeClr val="tx1"/>
              </a:solidFill>
            </a:endParaRPr>
          </a:p>
          <a:p>
            <a:r>
              <a:rPr lang="en-US" sz="2800" dirty="0">
                <a:solidFill>
                  <a:schemeClr val="tx1"/>
                </a:solidFill>
              </a:rPr>
              <a:t>No minimum age</a:t>
            </a:r>
          </a:p>
          <a:p>
            <a:endParaRPr lang="en-US" sz="2800" dirty="0">
              <a:solidFill>
                <a:schemeClr val="tx1"/>
              </a:solidFill>
            </a:endParaRPr>
          </a:p>
          <a:p>
            <a:pPr>
              <a:buNone/>
            </a:pPr>
            <a:r>
              <a:rPr lang="en-US" sz="2800" u="sng" dirty="0">
                <a:solidFill>
                  <a:schemeClr val="tx1"/>
                </a:solidFill>
              </a:rPr>
              <a:t>Post-Revision</a:t>
            </a:r>
          </a:p>
          <a:p>
            <a:r>
              <a:rPr lang="en-US" sz="2800" dirty="0">
                <a:solidFill>
                  <a:schemeClr val="tx1"/>
                </a:solidFill>
              </a:rPr>
              <a:t>A minimum age of 18 for pesticide handlers and early-entry workers (entering during REI) is mandated</a:t>
            </a:r>
            <a:endParaRPr lang="en-US" sz="2400" i="1" dirty="0">
              <a:solidFill>
                <a:schemeClr val="tx1"/>
              </a:solidFill>
            </a:endParaRPr>
          </a:p>
          <a:p>
            <a:pPr lvl="1"/>
            <a:r>
              <a:rPr lang="en-US" dirty="0">
                <a:solidFill>
                  <a:schemeClr val="tx1"/>
                </a:solidFill>
              </a:rPr>
              <a:t>Members of owner’s immediate family would be exempt from this requirement </a:t>
            </a:r>
            <a:r>
              <a:rPr lang="en-US" i="1" dirty="0">
                <a:solidFill>
                  <a:schemeClr val="tx1"/>
                </a:solidFill>
              </a:rPr>
              <a:t>[with expanded definition of “immediate family”]</a:t>
            </a:r>
          </a:p>
          <a:p>
            <a:pPr lvl="1"/>
            <a:endParaRPr lang="en-US" sz="2200" dirty="0"/>
          </a:p>
        </p:txBody>
      </p:sp>
    </p:spTree>
    <p:extLst>
      <p:ext uri="{BB962C8B-B14F-4D97-AF65-F5344CB8AC3E}">
        <p14:creationId xmlns:p14="http://schemas.microsoft.com/office/powerpoint/2010/main" val="813488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65154" y="36095"/>
            <a:ext cx="8317833" cy="990600"/>
          </a:xfrm>
        </p:spPr>
        <p:txBody>
          <a:bodyPr>
            <a:normAutofit/>
          </a:bodyPr>
          <a:lstStyle/>
          <a:p>
            <a:pPr algn="ctr"/>
            <a:r>
              <a:rPr lang="en-US" b="1" dirty="0"/>
              <a:t>Respirators</a:t>
            </a:r>
          </a:p>
        </p:txBody>
      </p:sp>
      <p:sp>
        <p:nvSpPr>
          <p:cNvPr id="3" name="Content Placeholder 2"/>
          <p:cNvSpPr>
            <a:spLocks noGrp="1"/>
          </p:cNvSpPr>
          <p:nvPr>
            <p:ph idx="4294967295"/>
          </p:nvPr>
        </p:nvSpPr>
        <p:spPr>
          <a:xfrm>
            <a:off x="818145" y="1026695"/>
            <a:ext cx="10611853" cy="6039852"/>
          </a:xfrm>
        </p:spPr>
        <p:txBody>
          <a:bodyPr>
            <a:normAutofit fontScale="62500" lnSpcReduction="20000"/>
          </a:bodyPr>
          <a:lstStyle/>
          <a:p>
            <a:pPr>
              <a:buNone/>
            </a:pPr>
            <a:r>
              <a:rPr lang="en-US" sz="2600" u="sng" dirty="0">
                <a:solidFill>
                  <a:schemeClr val="tx1"/>
                </a:solidFill>
              </a:rPr>
              <a:t>Pre-Revision</a:t>
            </a:r>
            <a:endParaRPr lang="en-US" sz="2600" dirty="0">
              <a:solidFill>
                <a:schemeClr val="tx1"/>
              </a:solidFill>
            </a:endParaRPr>
          </a:p>
          <a:p>
            <a:r>
              <a:rPr lang="en-US" sz="2400" dirty="0">
                <a:solidFill>
                  <a:schemeClr val="tx1"/>
                </a:solidFill>
              </a:rPr>
              <a:t>Employers were required to provide the personal protective equipment (PPE) required by labeling &amp; ensure respirator fits correctly (no recordkeeping was required for this)</a:t>
            </a:r>
          </a:p>
          <a:p>
            <a:r>
              <a:rPr lang="en-US" sz="2400" dirty="0">
                <a:solidFill>
                  <a:schemeClr val="tx1"/>
                </a:solidFill>
              </a:rPr>
              <a:t>The definition of “chemical-resistant” read as follows: “made of a material that allows no measurable movement of the pesticide through the material during use” </a:t>
            </a:r>
          </a:p>
          <a:p>
            <a:r>
              <a:rPr lang="en-US" sz="2400" dirty="0">
                <a:solidFill>
                  <a:schemeClr val="tx1"/>
                </a:solidFill>
              </a:rPr>
              <a:t>Exceptions to the labeling-specified PPE were allowed for handlers when using closed systems (there were no specific criteria for closed systems)</a:t>
            </a:r>
          </a:p>
          <a:p>
            <a:r>
              <a:rPr lang="en-US" sz="2400" dirty="0">
                <a:solidFill>
                  <a:schemeClr val="tx1"/>
                </a:solidFill>
              </a:rPr>
              <a:t>For crop advisors and their employees entering treated areas while an REI is in effect to conduct crop-advisor tasks:</a:t>
            </a:r>
          </a:p>
          <a:p>
            <a:pPr lvl="1"/>
            <a:r>
              <a:rPr lang="en-US" sz="2200" dirty="0">
                <a:solidFill>
                  <a:schemeClr val="tx1"/>
                </a:solidFill>
              </a:rPr>
              <a:t>They were able to wear the PPE specified on the pesticide labeling for early-entry activities instead of the PPE specified on the pesticide labeling for handling activities, provided certain conditions are met (contained in the exemption for certified crop advisors) </a:t>
            </a:r>
          </a:p>
          <a:p>
            <a:r>
              <a:rPr lang="en-US" sz="2400" dirty="0">
                <a:solidFill>
                  <a:schemeClr val="tx1"/>
                </a:solidFill>
              </a:rPr>
              <a:t>If the product label required eye protection:</a:t>
            </a:r>
          </a:p>
          <a:p>
            <a:pPr lvl="1"/>
            <a:r>
              <a:rPr lang="en-US" sz="2200" dirty="0">
                <a:solidFill>
                  <a:schemeClr val="tx1"/>
                </a:solidFill>
              </a:rPr>
              <a:t>Pilots in open cockpits could wear a visor instead of the label-required eye protection</a:t>
            </a:r>
          </a:p>
          <a:p>
            <a:pPr lvl="1"/>
            <a:r>
              <a:rPr lang="en-US" sz="2200" dirty="0">
                <a:solidFill>
                  <a:schemeClr val="tx1"/>
                </a:solidFill>
              </a:rPr>
              <a:t>For pilots in closed cockpits, gloves were optional when entering and leaving the aircraft unless required by the product label</a:t>
            </a:r>
          </a:p>
          <a:p>
            <a:r>
              <a:rPr lang="en-US" sz="2400" dirty="0">
                <a:solidFill>
                  <a:schemeClr val="tx1"/>
                </a:solidFill>
              </a:rPr>
              <a:t>Exceptions to the labeling-specified PPE were allowed when:</a:t>
            </a:r>
          </a:p>
          <a:p>
            <a:pPr lvl="1"/>
            <a:r>
              <a:rPr lang="en-US" sz="2200" dirty="0">
                <a:solidFill>
                  <a:schemeClr val="tx1"/>
                </a:solidFill>
              </a:rPr>
              <a:t>Handling tasks were performed from inside an enclosed cab that met the specifications defined in the rule, and</a:t>
            </a:r>
          </a:p>
          <a:p>
            <a:pPr lvl="1"/>
            <a:r>
              <a:rPr lang="en-US" sz="2200" dirty="0">
                <a:solidFill>
                  <a:schemeClr val="tx1"/>
                </a:solidFill>
              </a:rPr>
              <a:t>Certain conditions were met</a:t>
            </a:r>
          </a:p>
          <a:p>
            <a:r>
              <a:rPr lang="en-US" sz="2400" dirty="0">
                <a:solidFill>
                  <a:schemeClr val="tx1"/>
                </a:solidFill>
              </a:rPr>
              <a:t>Exceptions to the labeling-required respiratory protection were allowed only if the cab had been certified by the manufacturer to provide respiratory protection equivalent to the respiratory protection required by the pesticide labeling for handling</a:t>
            </a:r>
          </a:p>
          <a:p>
            <a:pPr marL="82296" indent="0">
              <a:buNone/>
            </a:pPr>
            <a:endParaRPr lang="en-US" sz="2400" u="sng" dirty="0">
              <a:solidFill>
                <a:schemeClr val="tx1"/>
              </a:solidFill>
            </a:endParaRPr>
          </a:p>
          <a:p>
            <a:pPr marL="82296" indent="0">
              <a:buNone/>
            </a:pPr>
            <a:endParaRPr lang="en-US" sz="2400" dirty="0"/>
          </a:p>
        </p:txBody>
      </p:sp>
    </p:spTree>
    <p:extLst>
      <p:ext uri="{BB962C8B-B14F-4D97-AF65-F5344CB8AC3E}">
        <p14:creationId xmlns:p14="http://schemas.microsoft.com/office/powerpoint/2010/main" val="4248556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69168" y="0"/>
            <a:ext cx="8253663" cy="990600"/>
          </a:xfrm>
        </p:spPr>
        <p:txBody>
          <a:bodyPr>
            <a:normAutofit/>
          </a:bodyPr>
          <a:lstStyle/>
          <a:p>
            <a:pPr algn="ctr"/>
            <a:r>
              <a:rPr lang="en-US" b="1" dirty="0"/>
              <a:t>Respirators</a:t>
            </a:r>
          </a:p>
        </p:txBody>
      </p:sp>
      <p:sp>
        <p:nvSpPr>
          <p:cNvPr id="3" name="Content Placeholder 2"/>
          <p:cNvSpPr>
            <a:spLocks noGrp="1"/>
          </p:cNvSpPr>
          <p:nvPr>
            <p:ph idx="4294967295"/>
          </p:nvPr>
        </p:nvSpPr>
        <p:spPr>
          <a:xfrm>
            <a:off x="473242" y="673768"/>
            <a:ext cx="11245516" cy="6521116"/>
          </a:xfrm>
        </p:spPr>
        <p:txBody>
          <a:bodyPr>
            <a:normAutofit fontScale="77500" lnSpcReduction="20000"/>
          </a:bodyPr>
          <a:lstStyle/>
          <a:p>
            <a:pPr>
              <a:buNone/>
            </a:pPr>
            <a:r>
              <a:rPr lang="en-US" sz="2600" u="sng" dirty="0">
                <a:solidFill>
                  <a:schemeClr val="tx1"/>
                </a:solidFill>
              </a:rPr>
              <a:t>Post-Revision</a:t>
            </a:r>
            <a:endParaRPr lang="en-US" sz="2600" dirty="0">
              <a:solidFill>
                <a:schemeClr val="tx1"/>
              </a:solidFill>
            </a:endParaRPr>
          </a:p>
          <a:p>
            <a:r>
              <a:rPr lang="en-US" sz="2200" dirty="0">
                <a:solidFill>
                  <a:schemeClr val="tx1"/>
                </a:solidFill>
              </a:rPr>
              <a:t>Employers must provide the respirator and fit testing, training, and medical evaluation that conforms to OSHA standards for any handler required to wear any respirator by the labeling</a:t>
            </a:r>
          </a:p>
          <a:p>
            <a:r>
              <a:rPr lang="en-US" sz="2200" dirty="0">
                <a:solidFill>
                  <a:schemeClr val="tx1"/>
                </a:solidFill>
              </a:rPr>
              <a:t>Recordkeeping of completion of the fit test, training, and medical evaluation is required</a:t>
            </a:r>
          </a:p>
          <a:p>
            <a:r>
              <a:rPr lang="en-US" sz="2200" dirty="0">
                <a:solidFill>
                  <a:schemeClr val="tx1"/>
                </a:solidFill>
              </a:rPr>
              <a:t>The definition of the term “chemical-resistant” is the same as previously</a:t>
            </a:r>
          </a:p>
          <a:p>
            <a:r>
              <a:rPr lang="en-US" sz="2200" dirty="0">
                <a:solidFill>
                  <a:schemeClr val="tx1"/>
                </a:solidFill>
              </a:rPr>
              <a:t>Exceptions to the labeling-specified PPE are allowed for handlers when using closed systems, but:</a:t>
            </a:r>
          </a:p>
          <a:p>
            <a:pPr lvl="1"/>
            <a:r>
              <a:rPr lang="en-US" dirty="0">
                <a:solidFill>
                  <a:schemeClr val="tx1"/>
                </a:solidFill>
              </a:rPr>
              <a:t>A closed system must meet a broad performance-based standard, and </a:t>
            </a:r>
          </a:p>
          <a:p>
            <a:pPr lvl="1"/>
            <a:r>
              <a:rPr lang="en-US" dirty="0">
                <a:solidFill>
                  <a:schemeClr val="tx1"/>
                </a:solidFill>
              </a:rPr>
              <a:t>Basic operating standards (written operating instructions and training of handlers in use of the system) must be provided</a:t>
            </a:r>
          </a:p>
          <a:p>
            <a:r>
              <a:rPr lang="en-US" sz="2200" dirty="0">
                <a:solidFill>
                  <a:schemeClr val="tx1"/>
                </a:solidFill>
              </a:rPr>
              <a:t>For crop advisors and their employees entering treated areas while an REI is in effect to conduct crop-advisor tasks: </a:t>
            </a:r>
          </a:p>
          <a:p>
            <a:pPr lvl="1"/>
            <a:r>
              <a:rPr lang="en-US" dirty="0">
                <a:solidFill>
                  <a:schemeClr val="tx1"/>
                </a:solidFill>
              </a:rPr>
              <a:t>They may wear a standard set of PPE (coveralls, shoes plus socks and chemical-resistant gloves made of any waterproof material, and eye protection if the labeling of the pesticide product applied requires protective eyewear for handlers, as outlined in rule), OR </a:t>
            </a:r>
          </a:p>
          <a:p>
            <a:pPr lvl="1"/>
            <a:r>
              <a:rPr lang="en-US" dirty="0">
                <a:solidFill>
                  <a:schemeClr val="tx1"/>
                </a:solidFill>
              </a:rPr>
              <a:t>The PPE specified on the pesticide labeling for early-entry activities instead of the PPE specified on the pesticide labeling for handling activities, provided certain conditions are met (contained in the exemption for certified crop advisors) </a:t>
            </a:r>
          </a:p>
          <a:p>
            <a:r>
              <a:rPr lang="en-US" sz="2200" dirty="0">
                <a:solidFill>
                  <a:schemeClr val="tx1"/>
                </a:solidFill>
              </a:rPr>
              <a:t>If the product label requires eye protection:</a:t>
            </a:r>
          </a:p>
          <a:p>
            <a:pPr lvl="1"/>
            <a:r>
              <a:rPr lang="en-US" dirty="0">
                <a:solidFill>
                  <a:schemeClr val="tx1"/>
                </a:solidFill>
              </a:rPr>
              <a:t>Pilots in open cockpits may wear a helmet with a lowered face shield instead of the label-required eye protection, and </a:t>
            </a:r>
          </a:p>
          <a:p>
            <a:pPr lvl="1"/>
            <a:r>
              <a:rPr lang="en-US" dirty="0">
                <a:solidFill>
                  <a:schemeClr val="tx1"/>
                </a:solidFill>
              </a:rPr>
              <a:t>The exception for gloves for pilots in closed cockpits is the same as previously</a:t>
            </a:r>
          </a:p>
          <a:p>
            <a:r>
              <a:rPr lang="en-US" sz="2200" dirty="0">
                <a:solidFill>
                  <a:schemeClr val="tx1"/>
                </a:solidFill>
              </a:rPr>
              <a:t>The exception for dermal PPE is maintained with the same conditions, but:</a:t>
            </a:r>
          </a:p>
          <a:p>
            <a:pPr lvl="1"/>
            <a:r>
              <a:rPr lang="en-US" dirty="0">
                <a:solidFill>
                  <a:schemeClr val="tx1"/>
                </a:solidFill>
              </a:rPr>
              <a:t>Handlers in enclosed cabs must wear the labeling-specified respiratory protection </a:t>
            </a:r>
            <a:r>
              <a:rPr lang="en-US" b="1" i="1" dirty="0">
                <a:solidFill>
                  <a:schemeClr val="tx1"/>
                </a:solidFill>
              </a:rPr>
              <a:t>except</a:t>
            </a:r>
            <a:r>
              <a:rPr lang="en-US" dirty="0">
                <a:solidFill>
                  <a:schemeClr val="tx1"/>
                </a:solidFill>
              </a:rPr>
              <a:t> when the only labeling-specified respiratory protection is a particulate filtering facepiece respirator (NIOSH approval number prefix TC-84A), previously called a dust/mist filtering respirator</a:t>
            </a:r>
          </a:p>
          <a:p>
            <a:pPr marL="82296" indent="0">
              <a:buNone/>
            </a:pPr>
            <a:endParaRPr lang="en-US" sz="2400" dirty="0"/>
          </a:p>
        </p:txBody>
      </p:sp>
    </p:spTree>
    <p:extLst>
      <p:ext uri="{BB962C8B-B14F-4D97-AF65-F5344CB8AC3E}">
        <p14:creationId xmlns:p14="http://schemas.microsoft.com/office/powerpoint/2010/main" val="20394758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469816" y="613610"/>
            <a:ext cx="7708900" cy="1143000"/>
          </a:xfrm>
        </p:spPr>
        <p:txBody>
          <a:bodyPr>
            <a:noAutofit/>
          </a:bodyPr>
          <a:lstStyle/>
          <a:p>
            <a:pPr algn="ctr"/>
            <a:r>
              <a:rPr lang="en-US" sz="3200" b="1" dirty="0"/>
              <a:t>Application Exclusion Zones in Outdoor Production</a:t>
            </a:r>
          </a:p>
        </p:txBody>
      </p:sp>
      <p:sp>
        <p:nvSpPr>
          <p:cNvPr id="3" name="Content Placeholder 2"/>
          <p:cNvSpPr>
            <a:spLocks noGrp="1"/>
          </p:cNvSpPr>
          <p:nvPr>
            <p:ph idx="4294967295"/>
          </p:nvPr>
        </p:nvSpPr>
        <p:spPr>
          <a:xfrm>
            <a:off x="1082841" y="1668379"/>
            <a:ext cx="10098505" cy="4219074"/>
          </a:xfrm>
        </p:spPr>
        <p:txBody>
          <a:bodyPr>
            <a:normAutofit/>
          </a:bodyPr>
          <a:lstStyle/>
          <a:p>
            <a:pPr>
              <a:buNone/>
            </a:pPr>
            <a:r>
              <a:rPr lang="en-US" sz="2900" u="sng" dirty="0">
                <a:solidFill>
                  <a:schemeClr val="tx1"/>
                </a:solidFill>
              </a:rPr>
              <a:t>Pre-Revision</a:t>
            </a:r>
            <a:endParaRPr lang="en-US" sz="2900" dirty="0">
              <a:solidFill>
                <a:schemeClr val="tx1"/>
              </a:solidFill>
            </a:endParaRPr>
          </a:p>
          <a:p>
            <a:r>
              <a:rPr lang="en-US" sz="2600" dirty="0">
                <a:solidFill>
                  <a:schemeClr val="tx1"/>
                </a:solidFill>
              </a:rPr>
              <a:t>During pesticide applications, workers and others were prohibited from being in:</a:t>
            </a:r>
          </a:p>
          <a:p>
            <a:pPr lvl="1"/>
            <a:r>
              <a:rPr lang="en-US" sz="2600" dirty="0">
                <a:solidFill>
                  <a:schemeClr val="tx1"/>
                </a:solidFill>
              </a:rPr>
              <a:t>The treated area (for farms and forests)</a:t>
            </a:r>
          </a:p>
          <a:p>
            <a:pPr lvl="1"/>
            <a:r>
              <a:rPr lang="en-US" sz="2600" dirty="0">
                <a:solidFill>
                  <a:schemeClr val="tx1"/>
                </a:solidFill>
              </a:rPr>
              <a:t>The treated area and areas adjacent to treated areas (entry-restricted areas) (for nurseries)</a:t>
            </a:r>
            <a:endParaRPr lang="en-US" sz="2600" u="sng" dirty="0">
              <a:solidFill>
                <a:schemeClr val="tx1"/>
              </a:solidFill>
            </a:endParaRPr>
          </a:p>
        </p:txBody>
      </p:sp>
    </p:spTree>
    <p:extLst>
      <p:ext uri="{BB962C8B-B14F-4D97-AF65-F5344CB8AC3E}">
        <p14:creationId xmlns:p14="http://schemas.microsoft.com/office/powerpoint/2010/main" val="1544011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469816" y="597569"/>
            <a:ext cx="7708900" cy="1143000"/>
          </a:xfrm>
        </p:spPr>
        <p:txBody>
          <a:bodyPr>
            <a:noAutofit/>
          </a:bodyPr>
          <a:lstStyle/>
          <a:p>
            <a:pPr algn="ctr"/>
            <a:r>
              <a:rPr lang="en-US" sz="3200" b="1" dirty="0"/>
              <a:t>Application Exclusion Zones in Outdoor Production</a:t>
            </a:r>
          </a:p>
        </p:txBody>
      </p:sp>
      <p:sp>
        <p:nvSpPr>
          <p:cNvPr id="3" name="Content Placeholder 2"/>
          <p:cNvSpPr>
            <a:spLocks noGrp="1"/>
          </p:cNvSpPr>
          <p:nvPr>
            <p:ph idx="4294967295"/>
          </p:nvPr>
        </p:nvSpPr>
        <p:spPr>
          <a:xfrm>
            <a:off x="1163053" y="1652337"/>
            <a:ext cx="9930063" cy="5029200"/>
          </a:xfrm>
        </p:spPr>
        <p:txBody>
          <a:bodyPr>
            <a:normAutofit/>
          </a:bodyPr>
          <a:lstStyle/>
          <a:p>
            <a:pPr>
              <a:buNone/>
            </a:pPr>
            <a:r>
              <a:rPr lang="en-US" sz="2900" u="sng" dirty="0">
                <a:solidFill>
                  <a:schemeClr val="tx1"/>
                </a:solidFill>
              </a:rPr>
              <a:t>Post-Revision</a:t>
            </a:r>
            <a:endParaRPr lang="en-US" sz="2900" dirty="0">
              <a:solidFill>
                <a:schemeClr val="tx1"/>
              </a:solidFill>
            </a:endParaRPr>
          </a:p>
          <a:p>
            <a:r>
              <a:rPr lang="en-US" sz="2600" dirty="0">
                <a:solidFill>
                  <a:schemeClr val="tx1"/>
                </a:solidFill>
              </a:rPr>
              <a:t>Establishes application exclusion zones (AEZ) based on distance from the application equipment for farms and forests, and also applies in nurseries</a:t>
            </a:r>
            <a:endParaRPr lang="en-US" sz="2400" i="1" dirty="0">
              <a:solidFill>
                <a:schemeClr val="tx1"/>
              </a:solidFill>
            </a:endParaRPr>
          </a:p>
          <a:p>
            <a:pPr lvl="0"/>
            <a:r>
              <a:rPr lang="en-US" sz="2600" dirty="0">
                <a:solidFill>
                  <a:schemeClr val="tx1"/>
                </a:solidFill>
                <a:ea typeface="Calibri" panose="020F0502020204030204" pitchFamily="34" charset="0"/>
              </a:rPr>
              <a:t>Agricultural employers must keep workers and other persons out of the AEZs that are WITHIN the boundary of the establishment owner’s property</a:t>
            </a:r>
            <a:endParaRPr lang="en-US" sz="2400" i="1" dirty="0">
              <a:solidFill>
                <a:schemeClr val="tx1"/>
              </a:solidFill>
            </a:endParaRPr>
          </a:p>
          <a:p>
            <a:r>
              <a:rPr lang="en-US" sz="2600" dirty="0">
                <a:solidFill>
                  <a:schemeClr val="tx1"/>
                </a:solidFill>
              </a:rPr>
              <a:t>Handlers must suspend application if persons are in AEZs—the requirement to suspend application is NOT limited by the boundary of the establishment owner’s property</a:t>
            </a:r>
            <a:endParaRPr lang="en-US" sz="2400" i="1" dirty="0">
              <a:solidFill>
                <a:schemeClr val="tx1"/>
              </a:solidFill>
            </a:endParaRPr>
          </a:p>
        </p:txBody>
      </p:sp>
    </p:spTree>
    <p:extLst>
      <p:ext uri="{BB962C8B-B14F-4D97-AF65-F5344CB8AC3E}">
        <p14:creationId xmlns:p14="http://schemas.microsoft.com/office/powerpoint/2010/main" val="24507731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86000" y="663820"/>
            <a:ext cx="7620000" cy="990600"/>
          </a:xfrm>
        </p:spPr>
        <p:txBody>
          <a:bodyPr>
            <a:noAutofit/>
          </a:bodyPr>
          <a:lstStyle/>
          <a:p>
            <a:pPr algn="ctr"/>
            <a:r>
              <a:rPr lang="en-US" b="1" dirty="0"/>
              <a:t>Application Exclusion Zones in Outdoor Production</a:t>
            </a:r>
          </a:p>
        </p:txBody>
      </p:sp>
      <p:graphicFrame>
        <p:nvGraphicFramePr>
          <p:cNvPr id="4" name="Content Placeholder 3"/>
          <p:cNvGraphicFramePr>
            <a:graphicFrameLocks/>
          </p:cNvGraphicFramePr>
          <p:nvPr>
            <p:extLst>
              <p:ext uri="{D42A27DB-BD31-4B8C-83A1-F6EECF244321}">
                <p14:modId xmlns:p14="http://schemas.microsoft.com/office/powerpoint/2010/main" val="1957709934"/>
              </p:ext>
            </p:extLst>
          </p:nvPr>
        </p:nvGraphicFramePr>
        <p:xfrm>
          <a:off x="2502569" y="2370318"/>
          <a:ext cx="2770991" cy="2265851"/>
        </p:xfrm>
        <a:graphic>
          <a:graphicData uri="http://schemas.openxmlformats.org/drawingml/2006/table">
            <a:tbl>
              <a:tblPr firstRow="1" bandRow="1">
                <a:tableStyleId>{5C22544A-7EE6-4342-B048-85BDC9FD1C3A}</a:tableStyleId>
              </a:tblPr>
              <a:tblGrid>
                <a:gridCol w="365760">
                  <a:extLst>
                    <a:ext uri="{9D8B030D-6E8A-4147-A177-3AD203B41FA5}">
                      <a16:colId xmlns:a16="http://schemas.microsoft.com/office/drawing/2014/main" val="20000"/>
                    </a:ext>
                  </a:extLst>
                </a:gridCol>
                <a:gridCol w="2039471">
                  <a:extLst>
                    <a:ext uri="{9D8B030D-6E8A-4147-A177-3AD203B41FA5}">
                      <a16:colId xmlns:a16="http://schemas.microsoft.com/office/drawing/2014/main" val="20001"/>
                    </a:ext>
                  </a:extLst>
                </a:gridCol>
                <a:gridCol w="365760">
                  <a:extLst>
                    <a:ext uri="{9D8B030D-6E8A-4147-A177-3AD203B41FA5}">
                      <a16:colId xmlns:a16="http://schemas.microsoft.com/office/drawing/2014/main" val="20002"/>
                    </a:ext>
                  </a:extLst>
                </a:gridCol>
              </a:tblGrid>
              <a:tr h="365760">
                <a:tc>
                  <a:txBody>
                    <a:bodyPr/>
                    <a:lstStyle/>
                    <a:p>
                      <a:endParaRPr lang="en-US" dirty="0"/>
                    </a:p>
                  </a:txBody>
                  <a:tcPr>
                    <a:solidFill>
                      <a:srgbClr val="7030A0"/>
                    </a:solidFill>
                  </a:tcPr>
                </a:tc>
                <a:tc>
                  <a:txBody>
                    <a:bodyPr/>
                    <a:lstStyle/>
                    <a:p>
                      <a:endParaRPr lang="en-US" dirty="0"/>
                    </a:p>
                  </a:txBody>
                  <a:tcPr>
                    <a:solidFill>
                      <a:srgbClr val="7030A0"/>
                    </a:solidFill>
                  </a:tcPr>
                </a:tc>
                <a:tc>
                  <a:txBody>
                    <a:bodyPr/>
                    <a:lstStyle/>
                    <a:p>
                      <a:endParaRPr lang="en-US" dirty="0"/>
                    </a:p>
                  </a:txBody>
                  <a:tcPr>
                    <a:solidFill>
                      <a:srgbClr val="7030A0"/>
                    </a:solidFill>
                  </a:tcPr>
                </a:tc>
                <a:extLst>
                  <a:ext uri="{0D108BD9-81ED-4DB2-BD59-A6C34878D82A}">
                    <a16:rowId xmlns:a16="http://schemas.microsoft.com/office/drawing/2014/main" val="10000"/>
                  </a:ext>
                </a:extLst>
              </a:tr>
              <a:tr h="1534331">
                <a:tc>
                  <a:txBody>
                    <a:bodyPr/>
                    <a:lstStyle/>
                    <a:p>
                      <a:endParaRPr lang="en-US" dirty="0"/>
                    </a:p>
                  </a:txBody>
                  <a:tcPr>
                    <a:solidFill>
                      <a:srgbClr val="7030A0"/>
                    </a:solidFill>
                  </a:tcPr>
                </a:tc>
                <a:tc>
                  <a:txBody>
                    <a:bodyPr/>
                    <a:lstStyle/>
                    <a:p>
                      <a:endParaRPr lang="en-US" dirty="0"/>
                    </a:p>
                  </a:txBody>
                  <a:tcPr>
                    <a:solidFill>
                      <a:srgbClr val="92D050"/>
                    </a:solidFill>
                  </a:tcPr>
                </a:tc>
                <a:tc>
                  <a:txBody>
                    <a:bodyPr/>
                    <a:lstStyle/>
                    <a:p>
                      <a:endParaRPr lang="en-US" dirty="0"/>
                    </a:p>
                  </a:txBody>
                  <a:tcPr>
                    <a:solidFill>
                      <a:srgbClr val="7030A0"/>
                    </a:solidFill>
                  </a:tcPr>
                </a:tc>
                <a:extLst>
                  <a:ext uri="{0D108BD9-81ED-4DB2-BD59-A6C34878D82A}">
                    <a16:rowId xmlns:a16="http://schemas.microsoft.com/office/drawing/2014/main" val="10001"/>
                  </a:ext>
                </a:extLst>
              </a:tr>
              <a:tr h="365760">
                <a:tc>
                  <a:txBody>
                    <a:bodyPr/>
                    <a:lstStyle/>
                    <a:p>
                      <a:endParaRPr lang="en-US" dirty="0"/>
                    </a:p>
                  </a:txBody>
                  <a:tcPr>
                    <a:solidFill>
                      <a:srgbClr val="7030A0"/>
                    </a:solidFill>
                  </a:tcPr>
                </a:tc>
                <a:tc>
                  <a:txBody>
                    <a:bodyPr/>
                    <a:lstStyle/>
                    <a:p>
                      <a:endParaRPr lang="en-US" dirty="0"/>
                    </a:p>
                  </a:txBody>
                  <a:tcPr>
                    <a:solidFill>
                      <a:srgbClr val="7030A0"/>
                    </a:solidFill>
                  </a:tcPr>
                </a:tc>
                <a:tc>
                  <a:txBody>
                    <a:bodyPr/>
                    <a:lstStyle/>
                    <a:p>
                      <a:endParaRPr lang="en-US" dirty="0"/>
                    </a:p>
                  </a:txBody>
                  <a:tcPr>
                    <a:solidFill>
                      <a:srgbClr val="7030A0"/>
                    </a:solidFill>
                  </a:tcPr>
                </a:tc>
                <a:extLst>
                  <a:ext uri="{0D108BD9-81ED-4DB2-BD59-A6C34878D82A}">
                    <a16:rowId xmlns:a16="http://schemas.microsoft.com/office/drawing/2014/main" val="10002"/>
                  </a:ext>
                </a:extLst>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4164057306"/>
              </p:ext>
            </p:extLst>
          </p:nvPr>
        </p:nvGraphicFramePr>
        <p:xfrm>
          <a:off x="6632102" y="2326123"/>
          <a:ext cx="2979743" cy="2415245"/>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20000"/>
                    </a:ext>
                  </a:extLst>
                </a:gridCol>
                <a:gridCol w="356451">
                  <a:extLst>
                    <a:ext uri="{9D8B030D-6E8A-4147-A177-3AD203B41FA5}">
                      <a16:colId xmlns:a16="http://schemas.microsoft.com/office/drawing/2014/main" val="20001"/>
                    </a:ext>
                  </a:extLst>
                </a:gridCol>
                <a:gridCol w="356451">
                  <a:extLst>
                    <a:ext uri="{9D8B030D-6E8A-4147-A177-3AD203B41FA5}">
                      <a16:colId xmlns:a16="http://schemas.microsoft.com/office/drawing/2014/main" val="20002"/>
                    </a:ext>
                  </a:extLst>
                </a:gridCol>
                <a:gridCol w="208280">
                  <a:extLst>
                    <a:ext uri="{9D8B030D-6E8A-4147-A177-3AD203B41FA5}">
                      <a16:colId xmlns:a16="http://schemas.microsoft.com/office/drawing/2014/main" val="20003"/>
                    </a:ext>
                  </a:extLst>
                </a:gridCol>
                <a:gridCol w="1642001">
                  <a:extLst>
                    <a:ext uri="{9D8B030D-6E8A-4147-A177-3AD203B41FA5}">
                      <a16:colId xmlns:a16="http://schemas.microsoft.com/office/drawing/2014/main" val="20004"/>
                    </a:ext>
                  </a:extLst>
                </a:gridCol>
                <a:gridCol w="208280">
                  <a:extLst>
                    <a:ext uri="{9D8B030D-6E8A-4147-A177-3AD203B41FA5}">
                      <a16:colId xmlns:a16="http://schemas.microsoft.com/office/drawing/2014/main" val="20005"/>
                    </a:ext>
                  </a:extLst>
                </a:gridCol>
              </a:tblGrid>
              <a:tr h="311751">
                <a:tc>
                  <a:txBody>
                    <a:bodyPr/>
                    <a:lstStyle/>
                    <a:p>
                      <a:endParaRPr lang="en-US" dirty="0"/>
                    </a:p>
                  </a:txBody>
                  <a:tcP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gridSpan="4">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dirty="0"/>
                    </a:p>
                  </a:txBody>
                  <a:tcP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0"/>
                  </a:ext>
                </a:extLst>
              </a:tr>
              <a:tr h="311751">
                <a:tc rowSpan="4">
                  <a:txBody>
                    <a:bodyPr/>
                    <a:lstStyle/>
                    <a:p>
                      <a:endParaRPr lang="en-US" dirty="0"/>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4">
                  <a:txBody>
                    <a:bodyPr/>
                    <a:lstStyle/>
                    <a:p>
                      <a:endParaRPr lang="en-US"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1"/>
                  </a:ext>
                </a:extLst>
              </a:tr>
              <a:tr h="311751">
                <a:tc vMerge="1">
                  <a:txBody>
                    <a:bodyPr/>
                    <a:lstStyle/>
                    <a:p>
                      <a:endParaRPr lang="en-US"/>
                    </a:p>
                  </a:txBody>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vMerge="1">
                  <a:txBody>
                    <a:bodyPr/>
                    <a:lstStyle/>
                    <a:p>
                      <a:endParaRPr lang="en-US"/>
                    </a:p>
                  </a:txBody>
                  <a:tcPr/>
                </a:tc>
                <a:extLst>
                  <a:ext uri="{0D108BD9-81ED-4DB2-BD59-A6C34878D82A}">
                    <a16:rowId xmlns:a16="http://schemas.microsoft.com/office/drawing/2014/main" val="10002"/>
                  </a:ext>
                </a:extLst>
              </a:tr>
              <a:tr h="311751">
                <a:tc vMerge="1">
                  <a:txBody>
                    <a:bodyPr/>
                    <a:lstStyle/>
                    <a:p>
                      <a:endParaRPr lang="en-US"/>
                    </a:p>
                  </a:txBody>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vMerge="1">
                  <a:txBody>
                    <a:bodyPr/>
                    <a:lstStyle/>
                    <a:p>
                      <a:endParaRPr lang="en-US"/>
                    </a:p>
                  </a:txBody>
                  <a:tcPr/>
                </a:tc>
                <a:extLst>
                  <a:ext uri="{0D108BD9-81ED-4DB2-BD59-A6C34878D82A}">
                    <a16:rowId xmlns:a16="http://schemas.microsoft.com/office/drawing/2014/main" val="10003"/>
                  </a:ext>
                </a:extLst>
              </a:tr>
              <a:tr h="482536">
                <a:tc vMerge="1">
                  <a:txBody>
                    <a:bodyPr/>
                    <a:lstStyle/>
                    <a:p>
                      <a:endParaRPr lang="en-US"/>
                    </a:p>
                  </a:txBody>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vMerge="1">
                  <a:txBody>
                    <a:bodyPr/>
                    <a:lstStyle/>
                    <a:p>
                      <a:endParaRPr lang="en-US"/>
                    </a:p>
                  </a:txBody>
                  <a:tcPr/>
                </a:tc>
                <a:extLst>
                  <a:ext uri="{0D108BD9-81ED-4DB2-BD59-A6C34878D82A}">
                    <a16:rowId xmlns:a16="http://schemas.microsoft.com/office/drawing/2014/main" val="10004"/>
                  </a:ext>
                </a:extLst>
              </a:tr>
              <a:tr h="469669">
                <a:tc>
                  <a:txBody>
                    <a:bodyPr/>
                    <a:lstStyle/>
                    <a:p>
                      <a:endParaRPr lang="en-US" dirty="0"/>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92D050"/>
                    </a:solidFill>
                  </a:tcPr>
                </a:tc>
                <a:tc gridSpan="4">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92D05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5"/>
                  </a:ext>
                </a:extLst>
              </a:tr>
            </a:tbl>
          </a:graphicData>
        </a:graphic>
      </p:graphicFrame>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91400" y="2892669"/>
            <a:ext cx="388758" cy="381000"/>
          </a:xfrm>
          <a:prstGeom prst="rect">
            <a:avLst/>
          </a:prstGeom>
        </p:spPr>
      </p:pic>
      <p:sp>
        <p:nvSpPr>
          <p:cNvPr id="8" name="TextBox 7"/>
          <p:cNvSpPr txBox="1"/>
          <p:nvPr/>
        </p:nvSpPr>
        <p:spPr>
          <a:xfrm>
            <a:off x="2378243" y="4898067"/>
            <a:ext cx="2971800" cy="923330"/>
          </a:xfrm>
          <a:prstGeom prst="rect">
            <a:avLst/>
          </a:prstGeom>
          <a:noFill/>
        </p:spPr>
        <p:txBody>
          <a:bodyPr wrap="square" rtlCol="0">
            <a:spAutoFit/>
          </a:bodyPr>
          <a:lstStyle/>
          <a:p>
            <a:pPr algn="ctr"/>
            <a:r>
              <a:rPr lang="en-US" dirty="0"/>
              <a:t>Pre-Revision: Entry-restricted area is in purple</a:t>
            </a:r>
          </a:p>
        </p:txBody>
      </p:sp>
      <p:sp>
        <p:nvSpPr>
          <p:cNvPr id="9" name="TextBox 8"/>
          <p:cNvSpPr txBox="1"/>
          <p:nvPr/>
        </p:nvSpPr>
        <p:spPr>
          <a:xfrm>
            <a:off x="6705600" y="4898067"/>
            <a:ext cx="2743200" cy="923330"/>
          </a:xfrm>
          <a:prstGeom prst="rect">
            <a:avLst/>
          </a:prstGeom>
          <a:noFill/>
        </p:spPr>
        <p:txBody>
          <a:bodyPr wrap="square" rtlCol="0">
            <a:spAutoFit/>
          </a:bodyPr>
          <a:lstStyle/>
          <a:p>
            <a:pPr algn="ctr"/>
            <a:r>
              <a:rPr lang="en-US" dirty="0"/>
              <a:t>Post-Revision: Application exclusion zone is in purple</a:t>
            </a:r>
          </a:p>
        </p:txBody>
      </p:sp>
    </p:spTree>
    <p:extLst>
      <p:ext uri="{BB962C8B-B14F-4D97-AF65-F5344CB8AC3E}">
        <p14:creationId xmlns:p14="http://schemas.microsoft.com/office/powerpoint/2010/main" val="2952364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743200" y="549442"/>
            <a:ext cx="7620000" cy="990600"/>
          </a:xfrm>
        </p:spPr>
        <p:txBody>
          <a:bodyPr/>
          <a:lstStyle/>
          <a:p>
            <a:pPr algn="ctr"/>
            <a:r>
              <a:rPr lang="en-US" b="1" dirty="0"/>
              <a:t>Background: Scope</a:t>
            </a:r>
          </a:p>
        </p:txBody>
      </p:sp>
      <p:sp>
        <p:nvSpPr>
          <p:cNvPr id="3" name="Content Placeholder 2"/>
          <p:cNvSpPr>
            <a:spLocks noGrp="1"/>
          </p:cNvSpPr>
          <p:nvPr>
            <p:ph idx="4294967295"/>
          </p:nvPr>
        </p:nvSpPr>
        <p:spPr>
          <a:xfrm>
            <a:off x="1548063" y="1636293"/>
            <a:ext cx="9160042" cy="5141495"/>
          </a:xfrm>
        </p:spPr>
        <p:txBody>
          <a:bodyPr>
            <a:normAutofit fontScale="92500" lnSpcReduction="20000"/>
          </a:bodyPr>
          <a:lstStyle/>
          <a:p>
            <a:pPr marL="0" lvl="0" indent="0">
              <a:buClr>
                <a:srgbClr val="3891A7"/>
              </a:buClr>
              <a:buNone/>
            </a:pPr>
            <a:endParaRPr lang="en-US" sz="2400" dirty="0">
              <a:solidFill>
                <a:schemeClr val="tx1"/>
              </a:solidFill>
            </a:endParaRPr>
          </a:p>
          <a:p>
            <a:pPr marL="0" lvl="0" indent="0">
              <a:buClr>
                <a:srgbClr val="3891A7"/>
              </a:buClr>
              <a:buNone/>
            </a:pPr>
            <a:r>
              <a:rPr lang="en-US" sz="2400" dirty="0">
                <a:solidFill>
                  <a:schemeClr val="tx1"/>
                </a:solidFill>
              </a:rPr>
              <a:t>The Agricultural Worker Protection Standard (WPS) was established “to improve occupational protections for agricultural workers and pesticide handlers.” </a:t>
            </a:r>
          </a:p>
          <a:p>
            <a:pPr lvl="0"/>
            <a:r>
              <a:rPr lang="en-US" sz="2400" dirty="0">
                <a:solidFill>
                  <a:schemeClr val="tx1"/>
                </a:solidFill>
              </a:rPr>
              <a:t>Scope:  Who is covered?</a:t>
            </a:r>
          </a:p>
          <a:p>
            <a:pPr lvl="1"/>
            <a:r>
              <a:rPr lang="en-US" sz="2000" dirty="0">
                <a:solidFill>
                  <a:schemeClr val="tx1"/>
                </a:solidFill>
              </a:rPr>
              <a:t>Approximately 890,000 agricultural establishments (including farms, forests, nurseries, and greenhouses)</a:t>
            </a:r>
          </a:p>
          <a:p>
            <a:pPr lvl="2"/>
            <a:r>
              <a:rPr lang="en-US" dirty="0">
                <a:solidFill>
                  <a:schemeClr val="tx1"/>
                </a:solidFill>
              </a:rPr>
              <a:t>EPA claims that the rule exempts over 520,000 of these from most of the WPS provisions under the exemption for farm owners and immediate family members  </a:t>
            </a:r>
          </a:p>
          <a:p>
            <a:pPr lvl="1"/>
            <a:r>
              <a:rPr lang="en-US" sz="2000" dirty="0">
                <a:solidFill>
                  <a:schemeClr val="tx1"/>
                </a:solidFill>
              </a:rPr>
              <a:t>Approximately 45,000 commercial pesticide handling establishments (CPHEs)</a:t>
            </a:r>
          </a:p>
          <a:p>
            <a:pPr lvl="2"/>
            <a:r>
              <a:rPr lang="en-US" dirty="0">
                <a:solidFill>
                  <a:schemeClr val="tx1"/>
                </a:solidFill>
              </a:rPr>
              <a:t>1,936 CPHEs employ 14,120 handlers</a:t>
            </a:r>
          </a:p>
          <a:p>
            <a:pPr lvl="2"/>
            <a:r>
              <a:rPr lang="en-US" dirty="0">
                <a:solidFill>
                  <a:schemeClr val="tx1"/>
                </a:solidFill>
              </a:rPr>
              <a:t>The remaining CPHEs are self-employed handlers</a:t>
            </a:r>
          </a:p>
          <a:p>
            <a:r>
              <a:rPr lang="en-US" sz="2400" dirty="0">
                <a:solidFill>
                  <a:schemeClr val="tx1"/>
                </a:solidFill>
              </a:rPr>
              <a:t>No change in scope of rule with revisions</a:t>
            </a:r>
          </a:p>
          <a:p>
            <a:pPr lvl="1"/>
            <a:r>
              <a:rPr lang="en-US" sz="2000" dirty="0">
                <a:solidFill>
                  <a:schemeClr val="tx1"/>
                </a:solidFill>
              </a:rPr>
              <a:t>No significant changes to excepted uses (i.e., livestock-related uses, post-harvest uses, lawn and ornamental uses, etc.)</a:t>
            </a:r>
          </a:p>
          <a:p>
            <a:pPr lvl="0">
              <a:buClr>
                <a:srgbClr val="3891A7"/>
              </a:buClr>
            </a:pPr>
            <a:endParaRPr lang="en-US" sz="2400" dirty="0">
              <a:solidFill>
                <a:prstClr val="black"/>
              </a:solidFill>
            </a:endParaRPr>
          </a:p>
          <a:p>
            <a:pPr lvl="0">
              <a:buClr>
                <a:srgbClr val="3891A7"/>
              </a:buClr>
            </a:pPr>
            <a:endParaRPr lang="en-US" sz="2400" dirty="0">
              <a:solidFill>
                <a:prstClr val="black"/>
              </a:solidFill>
            </a:endParaRPr>
          </a:p>
          <a:p>
            <a:pPr lvl="0">
              <a:buClr>
                <a:srgbClr val="3891A7"/>
              </a:buClr>
            </a:pPr>
            <a:endParaRPr lang="en-US" sz="2400" dirty="0">
              <a:solidFill>
                <a:prstClr val="black"/>
              </a:solidFill>
            </a:endParaRPr>
          </a:p>
        </p:txBody>
      </p:sp>
    </p:spTree>
    <p:extLst>
      <p:ext uri="{BB962C8B-B14F-4D97-AF65-F5344CB8AC3E}">
        <p14:creationId xmlns:p14="http://schemas.microsoft.com/office/powerpoint/2010/main" val="3441074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92442" y="487196"/>
            <a:ext cx="8839200" cy="868362"/>
          </a:xfrm>
        </p:spPr>
        <p:txBody>
          <a:bodyPr>
            <a:noAutofit/>
          </a:bodyPr>
          <a:lstStyle/>
          <a:p>
            <a:pPr algn="ctr"/>
            <a:r>
              <a:rPr lang="en-US" b="1" dirty="0"/>
              <a:t>Decontamination Supplies</a:t>
            </a:r>
          </a:p>
        </p:txBody>
      </p:sp>
      <p:sp>
        <p:nvSpPr>
          <p:cNvPr id="3" name="Content Placeholder 2"/>
          <p:cNvSpPr>
            <a:spLocks noGrp="1"/>
          </p:cNvSpPr>
          <p:nvPr>
            <p:ph idx="4294967295"/>
          </p:nvPr>
        </p:nvSpPr>
        <p:spPr>
          <a:xfrm>
            <a:off x="1323474" y="1355558"/>
            <a:ext cx="9448800" cy="5181600"/>
          </a:xfrm>
        </p:spPr>
        <p:txBody>
          <a:bodyPr>
            <a:normAutofit fontScale="92500" lnSpcReduction="10000"/>
          </a:bodyPr>
          <a:lstStyle/>
          <a:p>
            <a:pPr>
              <a:buNone/>
            </a:pPr>
            <a:r>
              <a:rPr lang="en-US" sz="2400" u="sng" dirty="0">
                <a:solidFill>
                  <a:schemeClr val="tx1"/>
                </a:solidFill>
              </a:rPr>
              <a:t>Pre-Revision</a:t>
            </a:r>
            <a:endParaRPr lang="en-US" sz="2400" dirty="0">
              <a:solidFill>
                <a:schemeClr val="tx1"/>
              </a:solidFill>
            </a:endParaRPr>
          </a:p>
          <a:p>
            <a:r>
              <a:rPr lang="en-US" sz="2200" dirty="0">
                <a:solidFill>
                  <a:schemeClr val="tx1"/>
                </a:solidFill>
              </a:rPr>
              <a:t>Employers were required to provide a “sufficient amount of water so that the workers/handlers may wash thoroughly” </a:t>
            </a:r>
          </a:p>
          <a:p>
            <a:r>
              <a:rPr lang="en-US" sz="2200" dirty="0">
                <a:solidFill>
                  <a:schemeClr val="tx1"/>
                </a:solidFill>
              </a:rPr>
              <a:t>If a handler was using a product that required eye protection, one pint of water was to be immediately available to each </a:t>
            </a:r>
            <a:r>
              <a:rPr lang="en-US" sz="2200" u="sng" dirty="0">
                <a:solidFill>
                  <a:schemeClr val="tx1"/>
                </a:solidFill>
              </a:rPr>
              <a:t>handler</a:t>
            </a:r>
          </a:p>
          <a:p>
            <a:pPr>
              <a:buNone/>
            </a:pPr>
            <a:r>
              <a:rPr lang="en-US" sz="2400" u="sng" dirty="0">
                <a:solidFill>
                  <a:schemeClr val="tx1"/>
                </a:solidFill>
              </a:rPr>
              <a:t>Post-Revision</a:t>
            </a:r>
            <a:endParaRPr lang="en-US" sz="2400" dirty="0">
              <a:solidFill>
                <a:schemeClr val="tx1"/>
              </a:solidFill>
            </a:endParaRPr>
          </a:p>
          <a:p>
            <a:r>
              <a:rPr lang="en-US" sz="2200" dirty="0">
                <a:solidFill>
                  <a:schemeClr val="tx1"/>
                </a:solidFill>
              </a:rPr>
              <a:t>1 gallon of water must be provided for each worker and 3 gallons for each handler and each early entry worker (as measured at the beginning of the work period)</a:t>
            </a:r>
            <a:endParaRPr lang="en-US" i="1" dirty="0">
              <a:solidFill>
                <a:schemeClr val="tx1"/>
              </a:solidFill>
            </a:endParaRPr>
          </a:p>
          <a:p>
            <a:r>
              <a:rPr lang="en-US" sz="2200" dirty="0">
                <a:solidFill>
                  <a:schemeClr val="tx1"/>
                </a:solidFill>
              </a:rPr>
              <a:t>If the handler is using a product that requires eye protection, eyeflush water must be immediately available at each mix/load site for handler eye flushing</a:t>
            </a:r>
            <a:endParaRPr lang="en-US" i="1" dirty="0">
              <a:solidFill>
                <a:schemeClr val="tx1"/>
              </a:solidFill>
            </a:endParaRPr>
          </a:p>
          <a:p>
            <a:r>
              <a:rPr lang="en-US" sz="2200" dirty="0">
                <a:solidFill>
                  <a:schemeClr val="tx1"/>
                </a:solidFill>
              </a:rPr>
              <a:t>If an </a:t>
            </a:r>
            <a:r>
              <a:rPr lang="en-US" sz="2200" u="sng" dirty="0">
                <a:solidFill>
                  <a:schemeClr val="tx1"/>
                </a:solidFill>
              </a:rPr>
              <a:t>applicator</a:t>
            </a:r>
            <a:r>
              <a:rPr lang="en-US" sz="2200" dirty="0">
                <a:solidFill>
                  <a:schemeClr val="tx1"/>
                </a:solidFill>
              </a:rPr>
              <a:t> is using a product that requires eye protection, one pint of water must be immediately available to each </a:t>
            </a:r>
            <a:r>
              <a:rPr lang="en-US" sz="2200" u="sng" dirty="0">
                <a:solidFill>
                  <a:schemeClr val="tx1"/>
                </a:solidFill>
              </a:rPr>
              <a:t>applicator</a:t>
            </a:r>
            <a:endParaRPr lang="en-US" i="1" dirty="0">
              <a:solidFill>
                <a:schemeClr val="tx1"/>
              </a:solidFill>
            </a:endParaRPr>
          </a:p>
        </p:txBody>
      </p:sp>
    </p:spTree>
    <p:extLst>
      <p:ext uri="{BB962C8B-B14F-4D97-AF65-F5344CB8AC3E}">
        <p14:creationId xmlns:p14="http://schemas.microsoft.com/office/powerpoint/2010/main" val="4488737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149642" y="585537"/>
            <a:ext cx="8061158" cy="1066800"/>
          </a:xfrm>
        </p:spPr>
        <p:txBody>
          <a:bodyPr>
            <a:noAutofit/>
          </a:bodyPr>
          <a:lstStyle/>
          <a:p>
            <a:pPr algn="ctr"/>
            <a:r>
              <a:rPr lang="en-US" b="1" dirty="0"/>
              <a:t>Emergency Assistance </a:t>
            </a:r>
          </a:p>
        </p:txBody>
      </p:sp>
      <p:sp>
        <p:nvSpPr>
          <p:cNvPr id="3" name="Content Placeholder 2"/>
          <p:cNvSpPr>
            <a:spLocks noGrp="1"/>
          </p:cNvSpPr>
          <p:nvPr>
            <p:ph idx="4294967295"/>
          </p:nvPr>
        </p:nvSpPr>
        <p:spPr>
          <a:xfrm>
            <a:off x="1002633" y="1503948"/>
            <a:ext cx="10162672" cy="5029200"/>
          </a:xfrm>
        </p:spPr>
        <p:txBody>
          <a:bodyPr>
            <a:normAutofit fontScale="92500" lnSpcReduction="20000"/>
          </a:bodyPr>
          <a:lstStyle/>
          <a:p>
            <a:pPr>
              <a:buNone/>
            </a:pPr>
            <a:r>
              <a:rPr lang="en-US" sz="2600" u="sng" dirty="0">
                <a:solidFill>
                  <a:schemeClr val="tx1"/>
                </a:solidFill>
              </a:rPr>
              <a:t>Pre-Revision</a:t>
            </a:r>
            <a:endParaRPr lang="en-US" sz="2600" dirty="0">
              <a:solidFill>
                <a:schemeClr val="tx1"/>
              </a:solidFill>
            </a:endParaRPr>
          </a:p>
          <a:p>
            <a:r>
              <a:rPr lang="en-US" sz="2400" dirty="0">
                <a:solidFill>
                  <a:schemeClr val="tx1"/>
                </a:solidFill>
              </a:rPr>
              <a:t>Employers were required to provide “prompt” transportation to an emergency medical facility for workers or handlers who may have been exposed to pesticides</a:t>
            </a:r>
          </a:p>
          <a:p>
            <a:r>
              <a:rPr lang="en-US" sz="2400" dirty="0">
                <a:solidFill>
                  <a:schemeClr val="tx1"/>
                </a:solidFill>
              </a:rPr>
              <a:t>Upon request, employers were required to provide certain information, if available, to the exposed person or medical personnel</a:t>
            </a:r>
            <a:endParaRPr lang="en-US" sz="2400" u="sng" dirty="0">
              <a:solidFill>
                <a:schemeClr val="tx1"/>
              </a:solidFill>
            </a:endParaRPr>
          </a:p>
          <a:p>
            <a:pPr>
              <a:buNone/>
            </a:pPr>
            <a:endParaRPr lang="en-US" sz="2400" u="sng" dirty="0">
              <a:solidFill>
                <a:schemeClr val="tx1"/>
              </a:solidFill>
            </a:endParaRPr>
          </a:p>
          <a:p>
            <a:pPr>
              <a:buNone/>
            </a:pPr>
            <a:r>
              <a:rPr lang="en-US" sz="2600" u="sng" dirty="0">
                <a:solidFill>
                  <a:schemeClr val="tx1"/>
                </a:solidFill>
              </a:rPr>
              <a:t>Post-Revision</a:t>
            </a:r>
            <a:endParaRPr lang="en-US" sz="2600" dirty="0">
              <a:solidFill>
                <a:schemeClr val="tx1"/>
              </a:solidFill>
            </a:endParaRPr>
          </a:p>
          <a:p>
            <a:r>
              <a:rPr lang="en-US" sz="2400" dirty="0">
                <a:solidFill>
                  <a:schemeClr val="tx1"/>
                </a:solidFill>
              </a:rPr>
              <a:t>Retains the term “prompt” for provision of transportation</a:t>
            </a:r>
            <a:endParaRPr lang="en-US" sz="2200" i="1" dirty="0">
              <a:solidFill>
                <a:schemeClr val="tx1"/>
              </a:solidFill>
            </a:endParaRPr>
          </a:p>
          <a:p>
            <a:r>
              <a:rPr lang="en-US" sz="2400" dirty="0">
                <a:solidFill>
                  <a:schemeClr val="tx1"/>
                </a:solidFill>
              </a:rPr>
              <a:t>Requires employers to provide, for each product, the following information to treating medical personnel:</a:t>
            </a:r>
          </a:p>
          <a:p>
            <a:pPr lvl="1"/>
            <a:r>
              <a:rPr lang="en-US" sz="2200" dirty="0">
                <a:solidFill>
                  <a:schemeClr val="tx1"/>
                </a:solidFill>
              </a:rPr>
              <a:t>The SDS and specific information about the product</a:t>
            </a:r>
          </a:p>
          <a:p>
            <a:pPr lvl="1"/>
            <a:r>
              <a:rPr lang="en-US" sz="2200" dirty="0">
                <a:solidFill>
                  <a:schemeClr val="tx1"/>
                </a:solidFill>
              </a:rPr>
              <a:t>The circumstances of the application and exposure</a:t>
            </a:r>
            <a:endParaRPr lang="en-US" i="1" dirty="0">
              <a:solidFill>
                <a:schemeClr val="tx1"/>
              </a:solidFill>
            </a:endParaRPr>
          </a:p>
          <a:p>
            <a:pPr>
              <a:buNone/>
            </a:pPr>
            <a:endParaRPr lang="en-US" sz="2400" u="sng" dirty="0"/>
          </a:p>
        </p:txBody>
      </p:sp>
    </p:spTree>
    <p:extLst>
      <p:ext uri="{BB962C8B-B14F-4D97-AF65-F5344CB8AC3E}">
        <p14:creationId xmlns:p14="http://schemas.microsoft.com/office/powerpoint/2010/main" val="38553220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077453" y="328863"/>
            <a:ext cx="7948862" cy="1066800"/>
          </a:xfrm>
        </p:spPr>
        <p:txBody>
          <a:bodyPr>
            <a:noAutofit/>
          </a:bodyPr>
          <a:lstStyle/>
          <a:p>
            <a:pPr algn="ctr"/>
            <a:r>
              <a:rPr lang="en-US" b="1" dirty="0"/>
              <a:t>Definitions </a:t>
            </a:r>
          </a:p>
        </p:txBody>
      </p:sp>
      <p:sp>
        <p:nvSpPr>
          <p:cNvPr id="3" name="Content Placeholder 2"/>
          <p:cNvSpPr>
            <a:spLocks noGrp="1"/>
          </p:cNvSpPr>
          <p:nvPr>
            <p:ph idx="4294967295"/>
          </p:nvPr>
        </p:nvSpPr>
        <p:spPr>
          <a:xfrm>
            <a:off x="866274" y="1892968"/>
            <a:ext cx="10459452" cy="4812632"/>
          </a:xfrm>
        </p:spPr>
        <p:txBody>
          <a:bodyPr>
            <a:normAutofit/>
          </a:bodyPr>
          <a:lstStyle/>
          <a:p>
            <a:r>
              <a:rPr lang="en-US" sz="2400" dirty="0">
                <a:solidFill>
                  <a:schemeClr val="tx1"/>
                </a:solidFill>
              </a:rPr>
              <a:t>Definitions have been added to the rule for the following terms:</a:t>
            </a:r>
          </a:p>
          <a:p>
            <a:pPr lvl="1"/>
            <a:r>
              <a:rPr lang="en-US" dirty="0">
                <a:solidFill>
                  <a:schemeClr val="tx1"/>
                </a:solidFill>
              </a:rPr>
              <a:t>Application exclusion zone, closed system, commercial pesticide handler employer, designated representative, employ, enclosed cab, enclosed space production, labor contractor, outdoor production, personal protective equipment, safety data sheet, use and worker housing area</a:t>
            </a:r>
          </a:p>
          <a:p>
            <a:r>
              <a:rPr lang="en-US" sz="2400" dirty="0">
                <a:solidFill>
                  <a:schemeClr val="tx1"/>
                </a:solidFill>
              </a:rPr>
              <a:t>The following key terms have revised definitions:</a:t>
            </a:r>
          </a:p>
          <a:p>
            <a:pPr lvl="1"/>
            <a:r>
              <a:rPr lang="en-US" sz="1800" dirty="0">
                <a:solidFill>
                  <a:schemeClr val="tx1"/>
                </a:solidFill>
              </a:rPr>
              <a:t>Agricultural establishment, agricultural plant, handler, immediate family and worker</a:t>
            </a:r>
          </a:p>
          <a:p>
            <a:r>
              <a:rPr lang="en-US" sz="2400" dirty="0">
                <a:solidFill>
                  <a:schemeClr val="tx1"/>
                </a:solidFill>
              </a:rPr>
              <a:t>The following definitions have been deleted:</a:t>
            </a:r>
          </a:p>
          <a:p>
            <a:pPr lvl="1"/>
            <a:r>
              <a:rPr lang="en-US" dirty="0">
                <a:solidFill>
                  <a:schemeClr val="tx1"/>
                </a:solidFill>
              </a:rPr>
              <a:t>Commercial production, entry-restricted area, farm, forest, forest operation, greenhouse and nursery</a:t>
            </a:r>
          </a:p>
          <a:p>
            <a:pPr marL="82296" indent="0">
              <a:buNone/>
            </a:pPr>
            <a:endParaRPr lang="en-US" sz="2400" dirty="0">
              <a:solidFill>
                <a:prstClr val="black"/>
              </a:solidFill>
            </a:endParaRPr>
          </a:p>
          <a:p>
            <a:pPr>
              <a:buNone/>
            </a:pPr>
            <a:endParaRPr lang="en-US" sz="2400" u="sng" dirty="0"/>
          </a:p>
          <a:p>
            <a:pPr>
              <a:buNone/>
            </a:pPr>
            <a:endParaRPr lang="en-US" sz="2400" u="sng" dirty="0"/>
          </a:p>
        </p:txBody>
      </p:sp>
    </p:spTree>
    <p:extLst>
      <p:ext uri="{BB962C8B-B14F-4D97-AF65-F5344CB8AC3E}">
        <p14:creationId xmlns:p14="http://schemas.microsoft.com/office/powerpoint/2010/main" val="9767803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77979" y="493295"/>
            <a:ext cx="7836569" cy="1066800"/>
          </a:xfrm>
        </p:spPr>
        <p:txBody>
          <a:bodyPr>
            <a:noAutofit/>
          </a:bodyPr>
          <a:lstStyle/>
          <a:p>
            <a:pPr algn="ctr"/>
            <a:r>
              <a:rPr lang="en-US" b="1" dirty="0"/>
              <a:t>Definitions</a:t>
            </a:r>
            <a:r>
              <a:rPr lang="en-US" sz="4000" dirty="0"/>
              <a:t> </a:t>
            </a:r>
          </a:p>
        </p:txBody>
      </p:sp>
      <p:sp>
        <p:nvSpPr>
          <p:cNvPr id="3" name="Content Placeholder 2"/>
          <p:cNvSpPr>
            <a:spLocks noGrp="1"/>
          </p:cNvSpPr>
          <p:nvPr>
            <p:ph idx="4294967295"/>
          </p:nvPr>
        </p:nvSpPr>
        <p:spPr>
          <a:xfrm>
            <a:off x="906379" y="1560095"/>
            <a:ext cx="10387263" cy="5105400"/>
          </a:xfrm>
        </p:spPr>
        <p:txBody>
          <a:bodyPr>
            <a:normAutofit lnSpcReduction="10000"/>
          </a:bodyPr>
          <a:lstStyle/>
          <a:p>
            <a:r>
              <a:rPr lang="en-US" b="1" i="1" dirty="0">
                <a:solidFill>
                  <a:schemeClr val="tx1"/>
                </a:solidFill>
              </a:rPr>
              <a:t>Employ</a:t>
            </a:r>
            <a:r>
              <a:rPr lang="en-US" dirty="0">
                <a:solidFill>
                  <a:schemeClr val="tx1"/>
                </a:solidFill>
              </a:rPr>
              <a:t> means:</a:t>
            </a:r>
          </a:p>
          <a:p>
            <a:pPr lvl="1"/>
            <a:r>
              <a:rPr lang="en-US" dirty="0">
                <a:solidFill>
                  <a:schemeClr val="tx1"/>
                </a:solidFill>
              </a:rPr>
              <a:t>To obtain, directly or through a labor contractor, the services of a person in exchange for a salary or wages, including piece-rate wages, without regard to who may pay or who may receive the salary or wages. </a:t>
            </a:r>
          </a:p>
          <a:p>
            <a:pPr lvl="1"/>
            <a:r>
              <a:rPr lang="en-US" dirty="0">
                <a:solidFill>
                  <a:schemeClr val="tx1"/>
                </a:solidFill>
              </a:rPr>
              <a:t>It includes obtaining the services of a self-employed person, an independent contractor, or a person compensated by a third party, except that it does not include an agricultural employer obtaining the services of a handler through a commercial pesticide handler employer or a commercial pesticide handling establishment. </a:t>
            </a:r>
          </a:p>
          <a:p>
            <a:endParaRPr lang="en-US" dirty="0">
              <a:solidFill>
                <a:schemeClr val="tx1"/>
              </a:solidFill>
            </a:endParaRPr>
          </a:p>
          <a:p>
            <a:r>
              <a:rPr lang="en-US" b="1" i="1" dirty="0">
                <a:solidFill>
                  <a:schemeClr val="tx1"/>
                </a:solidFill>
              </a:rPr>
              <a:t>Immediate family </a:t>
            </a:r>
            <a:r>
              <a:rPr lang="en-US" dirty="0">
                <a:solidFill>
                  <a:schemeClr val="tx1"/>
                </a:solidFill>
              </a:rPr>
              <a:t>is limited to the spouse, parents, stepparents, foster parents, father-in-law, mother-in-law, children, stepchildren, foster children, sons-in-law, daughters-in-law, grandparents, grandchildren, brothers, sisters, brothers-in-law, sisters-in-law, aunts, uncles, nieces, nephews, and first cousins. </a:t>
            </a:r>
          </a:p>
          <a:p>
            <a:pPr lvl="1"/>
            <a:r>
              <a:rPr lang="en-US" dirty="0">
                <a:solidFill>
                  <a:schemeClr val="tx1"/>
                </a:solidFill>
              </a:rPr>
              <a:t>“First cousin” means the child of a parent’s sibling, i.e., the child of an aunt or uncle. </a:t>
            </a:r>
          </a:p>
          <a:p>
            <a:pPr>
              <a:buNone/>
            </a:pPr>
            <a:endParaRPr lang="en-US" u="sng" dirty="0"/>
          </a:p>
        </p:txBody>
      </p:sp>
    </p:spTree>
    <p:extLst>
      <p:ext uri="{BB962C8B-B14F-4D97-AF65-F5344CB8AC3E}">
        <p14:creationId xmlns:p14="http://schemas.microsoft.com/office/powerpoint/2010/main" val="1860951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97242" y="344905"/>
            <a:ext cx="8349916" cy="990600"/>
          </a:xfrm>
        </p:spPr>
        <p:txBody>
          <a:bodyPr/>
          <a:lstStyle/>
          <a:p>
            <a:pPr algn="ctr"/>
            <a:r>
              <a:rPr lang="en-US" b="1" dirty="0"/>
              <a:t>Implementation Timeline</a:t>
            </a:r>
          </a:p>
        </p:txBody>
      </p:sp>
      <p:graphicFrame>
        <p:nvGraphicFramePr>
          <p:cNvPr id="5" name="Content Placeholder 4"/>
          <p:cNvGraphicFramePr>
            <a:graphicFrameLocks noGrp="1"/>
          </p:cNvGraphicFramePr>
          <p:nvPr>
            <p:ph idx="4294967295"/>
            <p:extLst>
              <p:ext uri="{D42A27DB-BD31-4B8C-83A1-F6EECF244321}">
                <p14:modId xmlns:p14="http://schemas.microsoft.com/office/powerpoint/2010/main" val="2407050937"/>
              </p:ext>
            </p:extLst>
          </p:nvPr>
        </p:nvGraphicFramePr>
        <p:xfrm>
          <a:off x="1010653" y="1180265"/>
          <a:ext cx="10258926" cy="5180430"/>
        </p:xfrm>
        <a:graphic>
          <a:graphicData uri="http://schemas.openxmlformats.org/drawingml/2006/table">
            <a:tbl>
              <a:tblPr firstRow="1" bandRow="1">
                <a:tableStyleId>{5C22544A-7EE6-4342-B048-85BDC9FD1C3A}</a:tableStyleId>
              </a:tblPr>
              <a:tblGrid>
                <a:gridCol w="2903293">
                  <a:extLst>
                    <a:ext uri="{9D8B030D-6E8A-4147-A177-3AD203B41FA5}">
                      <a16:colId xmlns:a16="http://schemas.microsoft.com/office/drawing/2014/main" val="20000"/>
                    </a:ext>
                  </a:extLst>
                </a:gridCol>
                <a:gridCol w="7355633">
                  <a:extLst>
                    <a:ext uri="{9D8B030D-6E8A-4147-A177-3AD203B41FA5}">
                      <a16:colId xmlns:a16="http://schemas.microsoft.com/office/drawing/2014/main" val="20001"/>
                    </a:ext>
                  </a:extLst>
                </a:gridCol>
              </a:tblGrid>
              <a:tr h="461271">
                <a:tc>
                  <a:txBody>
                    <a:bodyPr/>
                    <a:lstStyle/>
                    <a:p>
                      <a:r>
                        <a:rPr lang="en-US" sz="2000" dirty="0"/>
                        <a:t>Date</a:t>
                      </a:r>
                    </a:p>
                  </a:txBody>
                  <a:tcPr/>
                </a:tc>
                <a:tc>
                  <a:txBody>
                    <a:bodyPr/>
                    <a:lstStyle/>
                    <a:p>
                      <a:r>
                        <a:rPr lang="en-US" sz="2000" dirty="0"/>
                        <a:t>Milestone</a:t>
                      </a:r>
                    </a:p>
                  </a:txBody>
                  <a:tcPr/>
                </a:tc>
                <a:extLst>
                  <a:ext uri="{0D108BD9-81ED-4DB2-BD59-A6C34878D82A}">
                    <a16:rowId xmlns:a16="http://schemas.microsoft.com/office/drawing/2014/main" val="10000"/>
                  </a:ext>
                </a:extLst>
              </a:tr>
              <a:tr h="514495">
                <a:tc>
                  <a:txBody>
                    <a:bodyPr/>
                    <a:lstStyle/>
                    <a:p>
                      <a:r>
                        <a:rPr lang="en-US" sz="1800" dirty="0"/>
                        <a:t>September 28,</a:t>
                      </a:r>
                      <a:r>
                        <a:rPr lang="en-US" sz="1800" baseline="0" dirty="0"/>
                        <a:t> 2015</a:t>
                      </a:r>
                      <a:endParaRPr lang="en-US" sz="1800" dirty="0"/>
                    </a:p>
                  </a:txBody>
                  <a:tcPr/>
                </a:tc>
                <a:tc>
                  <a:txBody>
                    <a:bodyPr/>
                    <a:lstStyle/>
                    <a:p>
                      <a:r>
                        <a:rPr lang="en-US" sz="1800" dirty="0"/>
                        <a:t>Revised WPS final rule signed</a:t>
                      </a:r>
                      <a:r>
                        <a:rPr lang="en-US" sz="1800" baseline="0" dirty="0"/>
                        <a:t> and announced.</a:t>
                      </a:r>
                      <a:endParaRPr lang="en-US" sz="1800" dirty="0"/>
                    </a:p>
                  </a:txBody>
                  <a:tcPr/>
                </a:tc>
                <a:extLst>
                  <a:ext uri="{0D108BD9-81ED-4DB2-BD59-A6C34878D82A}">
                    <a16:rowId xmlns:a16="http://schemas.microsoft.com/office/drawing/2014/main" val="10001"/>
                  </a:ext>
                </a:extLst>
              </a:tr>
              <a:tr h="425789">
                <a:tc>
                  <a:txBody>
                    <a:bodyPr/>
                    <a:lstStyle/>
                    <a:p>
                      <a:r>
                        <a:rPr lang="en-US" sz="1800" dirty="0"/>
                        <a:t>November 2</a:t>
                      </a:r>
                      <a:r>
                        <a:rPr lang="en-US" sz="1800" baseline="0" dirty="0"/>
                        <a:t>, 2015</a:t>
                      </a:r>
                      <a:endParaRPr lang="en-US" sz="1800" dirty="0"/>
                    </a:p>
                  </a:txBody>
                  <a:tcPr/>
                </a:tc>
                <a:tc>
                  <a:txBody>
                    <a:bodyPr/>
                    <a:lstStyle/>
                    <a:p>
                      <a:r>
                        <a:rPr lang="en-US" sz="1800" dirty="0"/>
                        <a:t>Revised WPS final rule published</a:t>
                      </a:r>
                      <a:r>
                        <a:rPr lang="en-US" sz="1800" baseline="0" dirty="0"/>
                        <a:t> in the </a:t>
                      </a:r>
                      <a:r>
                        <a:rPr lang="en-US" sz="1800" i="1" baseline="0" dirty="0"/>
                        <a:t>Federal Register</a:t>
                      </a:r>
                      <a:r>
                        <a:rPr lang="en-US" sz="1800" baseline="0" dirty="0"/>
                        <a:t>. </a:t>
                      </a:r>
                      <a:endParaRPr lang="en-US" sz="1800" dirty="0"/>
                    </a:p>
                  </a:txBody>
                  <a:tcPr/>
                </a:tc>
                <a:extLst>
                  <a:ext uri="{0D108BD9-81ED-4DB2-BD59-A6C34878D82A}">
                    <a16:rowId xmlns:a16="http://schemas.microsoft.com/office/drawing/2014/main" val="10002"/>
                  </a:ext>
                </a:extLst>
              </a:tr>
              <a:tr h="1011248">
                <a:tc>
                  <a:txBody>
                    <a:bodyPr/>
                    <a:lstStyle/>
                    <a:p>
                      <a:r>
                        <a:rPr lang="en-US" sz="1800" dirty="0"/>
                        <a:t>January 1, 2016</a:t>
                      </a:r>
                    </a:p>
                  </a:txBody>
                  <a:tcPr/>
                </a:tc>
                <a:tc>
                  <a:txBody>
                    <a:bodyPr/>
                    <a:lstStyle/>
                    <a:p>
                      <a:r>
                        <a:rPr lang="en-US" sz="1800" dirty="0"/>
                        <a:t>Revised WPS final rule becomes effective.</a:t>
                      </a:r>
                    </a:p>
                    <a:p>
                      <a:r>
                        <a:rPr lang="en-US" sz="1800" dirty="0"/>
                        <a:t>[Compliance is required with existing WPS during 2016.]</a:t>
                      </a:r>
                    </a:p>
                  </a:txBody>
                  <a:tcPr/>
                </a:tc>
                <a:extLst>
                  <a:ext uri="{0D108BD9-81ED-4DB2-BD59-A6C34878D82A}">
                    <a16:rowId xmlns:a16="http://schemas.microsoft.com/office/drawing/2014/main" val="10003"/>
                  </a:ext>
                </a:extLst>
              </a:tr>
              <a:tr h="745130">
                <a:tc>
                  <a:txBody>
                    <a:bodyPr/>
                    <a:lstStyle/>
                    <a:p>
                      <a:r>
                        <a:rPr lang="en-US" sz="1800" dirty="0"/>
                        <a:t>January 2, 2017</a:t>
                      </a:r>
                    </a:p>
                  </a:txBody>
                  <a:tcPr/>
                </a:tc>
                <a:tc>
                  <a:txBody>
                    <a:bodyPr/>
                    <a:lstStyle/>
                    <a:p>
                      <a:r>
                        <a:rPr lang="en-US" sz="1800" dirty="0"/>
                        <a:t>Compliance is required with </a:t>
                      </a:r>
                      <a:r>
                        <a:rPr lang="en-US" sz="1800" u="sng" dirty="0"/>
                        <a:t>most</a:t>
                      </a:r>
                      <a:r>
                        <a:rPr lang="en-US" sz="1800" dirty="0"/>
                        <a:t> of the </a:t>
                      </a:r>
                      <a:r>
                        <a:rPr lang="en-US" sz="1800" u="sng" dirty="0"/>
                        <a:t>revised</a:t>
                      </a:r>
                      <a:r>
                        <a:rPr lang="en-US" sz="1800" dirty="0"/>
                        <a:t> WPS requirements.</a:t>
                      </a:r>
                    </a:p>
                  </a:txBody>
                  <a:tcPr/>
                </a:tc>
                <a:extLst>
                  <a:ext uri="{0D108BD9-81ED-4DB2-BD59-A6C34878D82A}">
                    <a16:rowId xmlns:a16="http://schemas.microsoft.com/office/drawing/2014/main" val="10004"/>
                  </a:ext>
                </a:extLst>
              </a:tr>
              <a:tr h="202249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January 1, 2018</a:t>
                      </a:r>
                    </a:p>
                  </a:txBody>
                  <a:tcPr/>
                </a:tc>
                <a:tc>
                  <a:txBody>
                    <a:bodyPr/>
                    <a:lstStyle/>
                    <a:p>
                      <a:r>
                        <a:rPr lang="en-US" sz="1800" i="0" dirty="0"/>
                        <a:t>Compliance is required with </a:t>
                      </a:r>
                      <a:r>
                        <a:rPr lang="en-US" sz="1800" i="0" u="sng" dirty="0"/>
                        <a:t>all</a:t>
                      </a:r>
                      <a:r>
                        <a:rPr lang="en-US" sz="1800" i="0" dirty="0"/>
                        <a:t> of the </a:t>
                      </a:r>
                      <a:r>
                        <a:rPr lang="en-US" sz="1800" i="0" u="sng" dirty="0"/>
                        <a:t>revised</a:t>
                      </a:r>
                      <a:r>
                        <a:rPr lang="en-US" sz="1800" i="0" dirty="0"/>
                        <a:t> WPS requirements. Last three requirements: </a:t>
                      </a:r>
                    </a:p>
                    <a:p>
                      <a:pPr marL="285750" indent="-285750">
                        <a:buFont typeface="Arial" panose="020B0604020202020204" pitchFamily="34" charset="0"/>
                        <a:buChar char="•"/>
                      </a:pPr>
                      <a:r>
                        <a:rPr lang="en-US" sz="1800" i="0" dirty="0"/>
                        <a:t>Cover new content in worker and handler training.</a:t>
                      </a:r>
                    </a:p>
                    <a:p>
                      <a:pPr marL="285750" indent="-285750">
                        <a:buFont typeface="Arial" panose="020B0604020202020204" pitchFamily="34" charset="0"/>
                        <a:buChar char="•"/>
                      </a:pPr>
                      <a:r>
                        <a:rPr lang="en-US" sz="1800" i="0" dirty="0"/>
                        <a:t>Include new content on pesticide safety information display.</a:t>
                      </a:r>
                    </a:p>
                    <a:p>
                      <a:pPr marL="285750" indent="-285750">
                        <a:buFont typeface="Arial" panose="020B0604020202020204" pitchFamily="34" charset="0"/>
                        <a:buChar char="•"/>
                      </a:pPr>
                      <a:r>
                        <a:rPr lang="en-US" sz="1800" i="0" dirty="0"/>
                        <a:t>Handlers suspend applications if anyone is in the application exclusion zone.</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190730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32547" y="541421"/>
            <a:ext cx="8606590" cy="990600"/>
          </a:xfrm>
        </p:spPr>
        <p:txBody>
          <a:bodyPr/>
          <a:lstStyle/>
          <a:p>
            <a:pPr algn="ctr"/>
            <a:r>
              <a:rPr lang="en-US" b="1" dirty="0"/>
              <a:t>Questions?</a:t>
            </a:r>
          </a:p>
        </p:txBody>
      </p:sp>
      <p:sp>
        <p:nvSpPr>
          <p:cNvPr id="3" name="Content Placeholder 2"/>
          <p:cNvSpPr>
            <a:spLocks noGrp="1"/>
          </p:cNvSpPr>
          <p:nvPr>
            <p:ph idx="4294967295"/>
          </p:nvPr>
        </p:nvSpPr>
        <p:spPr>
          <a:xfrm>
            <a:off x="1660359" y="1532021"/>
            <a:ext cx="8879304" cy="3429000"/>
          </a:xfrm>
        </p:spPr>
        <p:txBody>
          <a:bodyPr/>
          <a:lstStyle/>
          <a:p>
            <a:r>
              <a:rPr lang="en-US" sz="2400" dirty="0">
                <a:solidFill>
                  <a:schemeClr val="tx1"/>
                </a:solidFill>
              </a:rPr>
              <a:t>Web site: </a:t>
            </a:r>
            <a:r>
              <a:rPr lang="en-US" sz="2400" dirty="0">
                <a:solidFill>
                  <a:schemeClr val="tx1"/>
                </a:solidFill>
                <a:hlinkClick r:id="rId3"/>
              </a:rPr>
              <a:t>http://www2.epa.gov/pesticide-worker-safety</a:t>
            </a:r>
            <a:endParaRPr lang="en-US" sz="2400" dirty="0">
              <a:solidFill>
                <a:schemeClr val="tx1"/>
              </a:solidFill>
            </a:endParaRPr>
          </a:p>
          <a:p>
            <a:r>
              <a:rPr lang="en-US" sz="2400" dirty="0">
                <a:solidFill>
                  <a:schemeClr val="tx1"/>
                </a:solidFill>
              </a:rPr>
              <a:t>Contact: Grant Gulibon</a:t>
            </a:r>
          </a:p>
          <a:p>
            <a:pPr marL="457200" lvl="1" indent="0">
              <a:buNone/>
            </a:pPr>
            <a:r>
              <a:rPr lang="en-US" sz="2400" dirty="0">
                <a:solidFill>
                  <a:schemeClr val="tx1"/>
                </a:solidFill>
              </a:rPr>
              <a:t>Director, Regulatory Affairs</a:t>
            </a:r>
          </a:p>
          <a:p>
            <a:pPr marL="457200" lvl="1" indent="0">
              <a:buNone/>
            </a:pPr>
            <a:r>
              <a:rPr lang="en-US" sz="2400" dirty="0">
                <a:solidFill>
                  <a:schemeClr val="tx1"/>
                </a:solidFill>
              </a:rPr>
              <a:t>717-761-2740, ext. 543</a:t>
            </a:r>
          </a:p>
          <a:p>
            <a:pPr marL="457200" lvl="1" indent="0">
              <a:buNone/>
            </a:pPr>
            <a:r>
              <a:rPr lang="en-US" sz="2400" dirty="0">
                <a:solidFill>
                  <a:schemeClr val="tx1"/>
                </a:solidFill>
                <a:hlinkClick r:id="rId4"/>
              </a:rPr>
              <a:t>grgulibon@pfb.com</a:t>
            </a:r>
            <a:r>
              <a:rPr lang="en-US" sz="2400" dirty="0">
                <a:solidFill>
                  <a:schemeClr val="tx1"/>
                </a:solidFill>
              </a:rPr>
              <a:t> </a:t>
            </a:r>
          </a:p>
        </p:txBody>
      </p:sp>
    </p:spTree>
    <p:extLst>
      <p:ext uri="{BB962C8B-B14F-4D97-AF65-F5344CB8AC3E}">
        <p14:creationId xmlns:p14="http://schemas.microsoft.com/office/powerpoint/2010/main" val="2221715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852863" y="782053"/>
            <a:ext cx="8510337" cy="715963"/>
          </a:xfrm>
        </p:spPr>
        <p:txBody>
          <a:bodyPr>
            <a:noAutofit/>
          </a:bodyPr>
          <a:lstStyle/>
          <a:p>
            <a:pPr algn="ctr"/>
            <a:r>
              <a:rPr lang="en-US" b="1" dirty="0"/>
              <a:t>Key Points Contained In Revisions</a:t>
            </a:r>
          </a:p>
        </p:txBody>
      </p:sp>
      <p:sp>
        <p:nvSpPr>
          <p:cNvPr id="3" name="Content Placeholder 2"/>
          <p:cNvSpPr>
            <a:spLocks noGrp="1"/>
          </p:cNvSpPr>
          <p:nvPr>
            <p:ph idx="4294967295"/>
          </p:nvPr>
        </p:nvSpPr>
        <p:spPr>
          <a:xfrm>
            <a:off x="1235242" y="1672389"/>
            <a:ext cx="9577137" cy="4977063"/>
          </a:xfrm>
        </p:spPr>
        <p:txBody>
          <a:bodyPr>
            <a:normAutofit/>
          </a:bodyPr>
          <a:lstStyle/>
          <a:p>
            <a:pPr lvl="0"/>
            <a:r>
              <a:rPr lang="en-US" dirty="0">
                <a:solidFill>
                  <a:schemeClr val="tx1"/>
                </a:solidFill>
              </a:rPr>
              <a:t>The revised rule requires annual mandatory training to inform farmworkers on the required protections</a:t>
            </a:r>
          </a:p>
          <a:p>
            <a:pPr lvl="1"/>
            <a:r>
              <a:rPr lang="en-US" dirty="0">
                <a:solidFill>
                  <a:schemeClr val="tx1"/>
                </a:solidFill>
              </a:rPr>
              <a:t>EPA believes that this increases the likelihood that protections will be followed </a:t>
            </a:r>
          </a:p>
          <a:p>
            <a:pPr lvl="0"/>
            <a:r>
              <a:rPr lang="en-US" dirty="0">
                <a:solidFill>
                  <a:schemeClr val="tx1"/>
                </a:solidFill>
              </a:rPr>
              <a:t>The expanded training includes instructions that EPA believes will help to reduce take-home exposure from pesticides on work clothing and other safety topics</a:t>
            </a:r>
          </a:p>
          <a:p>
            <a:pPr lvl="0"/>
            <a:r>
              <a:rPr lang="en-US" dirty="0">
                <a:solidFill>
                  <a:schemeClr val="tx1"/>
                </a:solidFill>
              </a:rPr>
              <a:t>For the first time, the WPS rule will include a minimum age requirement</a:t>
            </a:r>
          </a:p>
          <a:p>
            <a:pPr lvl="0"/>
            <a:r>
              <a:rPr lang="en-US" dirty="0">
                <a:solidFill>
                  <a:schemeClr val="tx1"/>
                </a:solidFill>
              </a:rPr>
              <a:t>The rule expands mandatory posting of no-entry signs for the most hazardous pesticides—the signs prohibit entry into pesticide-treated fields until residues decline to a safe level</a:t>
            </a:r>
          </a:p>
          <a:p>
            <a:pPr lvl="0"/>
            <a:r>
              <a:rPr lang="en-US" dirty="0">
                <a:solidFill>
                  <a:schemeClr val="tx1"/>
                </a:solidFill>
              </a:rPr>
              <a:t>New no-entry application-exclusion zones up to 100 feet surrounding pesticide application equipment are intended to protect workers and others from exposure to pesticide overspray</a:t>
            </a:r>
          </a:p>
        </p:txBody>
      </p:sp>
    </p:spTree>
    <p:extLst>
      <p:ext uri="{BB962C8B-B14F-4D97-AF65-F5344CB8AC3E}">
        <p14:creationId xmlns:p14="http://schemas.microsoft.com/office/powerpoint/2010/main" val="1026835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852863" y="782053"/>
            <a:ext cx="8510337" cy="715963"/>
          </a:xfrm>
        </p:spPr>
        <p:txBody>
          <a:bodyPr>
            <a:noAutofit/>
          </a:bodyPr>
          <a:lstStyle/>
          <a:p>
            <a:pPr algn="ctr"/>
            <a:r>
              <a:rPr lang="en-US" b="1" dirty="0"/>
              <a:t>Key Points Contained In Revisions</a:t>
            </a:r>
          </a:p>
        </p:txBody>
      </p:sp>
      <p:sp>
        <p:nvSpPr>
          <p:cNvPr id="3" name="Content Placeholder 2"/>
          <p:cNvSpPr>
            <a:spLocks noGrp="1"/>
          </p:cNvSpPr>
          <p:nvPr>
            <p:ph idx="4294967295"/>
          </p:nvPr>
        </p:nvSpPr>
        <p:spPr>
          <a:xfrm>
            <a:off x="1235242" y="1672390"/>
            <a:ext cx="9577137" cy="4419600"/>
          </a:xfrm>
        </p:spPr>
        <p:txBody>
          <a:bodyPr>
            <a:normAutofit/>
          </a:bodyPr>
          <a:lstStyle/>
          <a:p>
            <a:pPr lvl="0"/>
            <a:r>
              <a:rPr lang="en-US" dirty="0">
                <a:solidFill>
                  <a:schemeClr val="tx1"/>
                </a:solidFill>
              </a:rPr>
              <a:t>A requirement has been included to provide more than one way for farmworkers </a:t>
            </a:r>
            <a:r>
              <a:rPr lang="en-US" b="1" i="1" dirty="0">
                <a:solidFill>
                  <a:schemeClr val="tx1"/>
                </a:solidFill>
              </a:rPr>
              <a:t>and their representatives </a:t>
            </a:r>
            <a:r>
              <a:rPr lang="en-US" dirty="0">
                <a:solidFill>
                  <a:schemeClr val="tx1"/>
                </a:solidFill>
              </a:rPr>
              <a:t>to gain access to pesticide application information and safety data sheets</a:t>
            </a:r>
          </a:p>
          <a:p>
            <a:pPr lvl="1"/>
            <a:r>
              <a:rPr lang="en-US" dirty="0">
                <a:solidFill>
                  <a:schemeClr val="tx1"/>
                </a:solidFill>
              </a:rPr>
              <a:t>These can be centrally-posted, or accessed by requesting records </a:t>
            </a:r>
          </a:p>
          <a:p>
            <a:pPr lvl="0"/>
            <a:r>
              <a:rPr lang="en-US" dirty="0">
                <a:solidFill>
                  <a:schemeClr val="tx1"/>
                </a:solidFill>
              </a:rPr>
              <a:t>The revised rule includes mandatory record-keeping to improve states’ ability to follow up on pesticide violations and enforce compliance </a:t>
            </a:r>
          </a:p>
          <a:p>
            <a:pPr lvl="0"/>
            <a:r>
              <a:rPr lang="en-US" dirty="0">
                <a:solidFill>
                  <a:schemeClr val="tx1"/>
                </a:solidFill>
              </a:rPr>
              <a:t>Records of application-specific pesticide information, as well as farmworker training, must be kept for two years</a:t>
            </a:r>
          </a:p>
          <a:p>
            <a:pPr lvl="0"/>
            <a:r>
              <a:rPr lang="en-US" dirty="0">
                <a:solidFill>
                  <a:schemeClr val="tx1"/>
                </a:solidFill>
              </a:rPr>
              <a:t>Anti-retaliation provisions in the revised rule are comparable to those of the Department of Labor (DOL)</a:t>
            </a:r>
          </a:p>
          <a:p>
            <a:pPr lvl="0"/>
            <a:endParaRPr lang="en-US" dirty="0">
              <a:solidFill>
                <a:schemeClr val="tx1"/>
              </a:solidFill>
            </a:endParaRPr>
          </a:p>
        </p:txBody>
      </p:sp>
    </p:spTree>
    <p:extLst>
      <p:ext uri="{BB962C8B-B14F-4D97-AF65-F5344CB8AC3E}">
        <p14:creationId xmlns:p14="http://schemas.microsoft.com/office/powerpoint/2010/main" val="2107572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852863" y="782053"/>
            <a:ext cx="8510337" cy="715963"/>
          </a:xfrm>
        </p:spPr>
        <p:txBody>
          <a:bodyPr>
            <a:noAutofit/>
          </a:bodyPr>
          <a:lstStyle/>
          <a:p>
            <a:pPr algn="ctr"/>
            <a:r>
              <a:rPr lang="en-US" b="1" dirty="0"/>
              <a:t>Key Points Contained In Revisions</a:t>
            </a:r>
          </a:p>
        </p:txBody>
      </p:sp>
      <p:sp>
        <p:nvSpPr>
          <p:cNvPr id="3" name="Content Placeholder 2"/>
          <p:cNvSpPr>
            <a:spLocks noGrp="1"/>
          </p:cNvSpPr>
          <p:nvPr>
            <p:ph idx="4294967295"/>
          </p:nvPr>
        </p:nvSpPr>
        <p:spPr>
          <a:xfrm>
            <a:off x="1235242" y="1672389"/>
            <a:ext cx="9577137" cy="4920915"/>
          </a:xfrm>
        </p:spPr>
        <p:txBody>
          <a:bodyPr>
            <a:normAutofit/>
          </a:bodyPr>
          <a:lstStyle/>
          <a:p>
            <a:pPr lvl="0"/>
            <a:r>
              <a:rPr lang="en-US" dirty="0">
                <a:solidFill>
                  <a:schemeClr val="tx1"/>
                </a:solidFill>
              </a:rPr>
              <a:t>In the revised rule, changes in personal protective equipment are consistent with the DOL’s Occupational Safety &amp; Health Administration (OSHA) standards for ensuring respirators are effective</a:t>
            </a:r>
          </a:p>
          <a:p>
            <a:pPr lvl="1"/>
            <a:r>
              <a:rPr lang="en-US" dirty="0">
                <a:solidFill>
                  <a:schemeClr val="tx1"/>
                </a:solidFill>
              </a:rPr>
              <a:t>Includes fit test, medical evaluation and training</a:t>
            </a:r>
          </a:p>
          <a:p>
            <a:pPr lvl="0"/>
            <a:r>
              <a:rPr lang="en-US" dirty="0">
                <a:solidFill>
                  <a:schemeClr val="tx1"/>
                </a:solidFill>
              </a:rPr>
              <a:t>Specific amounts of water to be used for routine washing, emergency eye flushing and other decontamination are mandated under the revised rule</a:t>
            </a:r>
          </a:p>
          <a:p>
            <a:pPr lvl="1"/>
            <a:r>
              <a:rPr lang="en-US" dirty="0">
                <a:solidFill>
                  <a:schemeClr val="tx1"/>
                </a:solidFill>
              </a:rPr>
              <a:t>Includes eye wash systems for handlers at pesticide mixing/loading sites</a:t>
            </a:r>
          </a:p>
          <a:p>
            <a:pPr lvl="0"/>
            <a:r>
              <a:rPr lang="en-US" dirty="0">
                <a:solidFill>
                  <a:schemeClr val="tx1"/>
                </a:solidFill>
              </a:rPr>
              <a:t>The revised rule continues the exemption for farm owners and their immediate family with an expanded definition of “immediate family”</a:t>
            </a:r>
          </a:p>
          <a:p>
            <a:pPr lvl="0"/>
            <a:endParaRPr lang="en-US" dirty="0">
              <a:solidFill>
                <a:schemeClr val="tx1"/>
              </a:solidFill>
            </a:endParaRPr>
          </a:p>
        </p:txBody>
      </p:sp>
    </p:spTree>
    <p:extLst>
      <p:ext uri="{BB962C8B-B14F-4D97-AF65-F5344CB8AC3E}">
        <p14:creationId xmlns:p14="http://schemas.microsoft.com/office/powerpoint/2010/main" val="1837640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093494" y="216568"/>
            <a:ext cx="8213558" cy="990600"/>
          </a:xfrm>
        </p:spPr>
        <p:txBody>
          <a:bodyPr>
            <a:normAutofit/>
          </a:bodyPr>
          <a:lstStyle/>
          <a:p>
            <a:pPr algn="ctr"/>
            <a:r>
              <a:rPr lang="en-US" b="1" dirty="0"/>
              <a:t>Pesticide Safety Training</a:t>
            </a:r>
          </a:p>
        </p:txBody>
      </p:sp>
      <p:sp>
        <p:nvSpPr>
          <p:cNvPr id="3" name="Content Placeholder 2"/>
          <p:cNvSpPr>
            <a:spLocks noGrp="1"/>
          </p:cNvSpPr>
          <p:nvPr>
            <p:ph idx="4294967295"/>
          </p:nvPr>
        </p:nvSpPr>
        <p:spPr>
          <a:xfrm>
            <a:off x="818148" y="2522622"/>
            <a:ext cx="10371222" cy="2819400"/>
          </a:xfrm>
        </p:spPr>
        <p:txBody>
          <a:bodyPr>
            <a:noAutofit/>
          </a:bodyPr>
          <a:lstStyle/>
          <a:p>
            <a:pPr>
              <a:lnSpc>
                <a:spcPct val="80000"/>
              </a:lnSpc>
              <a:buNone/>
            </a:pPr>
            <a:r>
              <a:rPr lang="en-US" sz="2800" u="sng" dirty="0">
                <a:solidFill>
                  <a:schemeClr val="tx1"/>
                </a:solidFill>
              </a:rPr>
              <a:t>Pre-Revision</a:t>
            </a:r>
          </a:p>
          <a:p>
            <a:pPr>
              <a:lnSpc>
                <a:spcPct val="80000"/>
              </a:lnSpc>
            </a:pPr>
            <a:r>
              <a:rPr lang="en-US" sz="2400" dirty="0">
                <a:solidFill>
                  <a:schemeClr val="tx1"/>
                </a:solidFill>
              </a:rPr>
              <a:t>Pesticide safety training was required every 5 years</a:t>
            </a:r>
          </a:p>
          <a:p>
            <a:pPr>
              <a:lnSpc>
                <a:spcPct val="80000"/>
              </a:lnSpc>
            </a:pPr>
            <a:r>
              <a:rPr lang="en-US" sz="2400" dirty="0">
                <a:solidFill>
                  <a:schemeClr val="tx1"/>
                </a:solidFill>
              </a:rPr>
              <a:t>A brief 5 point training prior to entering treated area was permitted, and full pesticide safety training could be delayed for up to 5 days (“grace period”)</a:t>
            </a:r>
          </a:p>
          <a:p>
            <a:pPr>
              <a:lnSpc>
                <a:spcPct val="80000"/>
              </a:lnSpc>
            </a:pPr>
            <a:r>
              <a:rPr lang="en-US" sz="2400" dirty="0">
                <a:solidFill>
                  <a:schemeClr val="tx1"/>
                </a:solidFill>
              </a:rPr>
              <a:t>Handlers, certified applicators, state/tribal/federal approved trainers, and persons completing an approved train-the-trainer course were allowed to train workers</a:t>
            </a:r>
          </a:p>
          <a:p>
            <a:pPr>
              <a:lnSpc>
                <a:spcPct val="80000"/>
              </a:lnSpc>
            </a:pPr>
            <a:r>
              <a:rPr lang="en-US" sz="2400" dirty="0">
                <a:solidFill>
                  <a:schemeClr val="tx1"/>
                </a:solidFill>
              </a:rPr>
              <a:t>The course had to include:</a:t>
            </a:r>
          </a:p>
          <a:p>
            <a:pPr lvl="1">
              <a:lnSpc>
                <a:spcPct val="80000"/>
              </a:lnSpc>
            </a:pPr>
            <a:r>
              <a:rPr lang="en-US" sz="2200" dirty="0">
                <a:solidFill>
                  <a:schemeClr val="tx1"/>
                </a:solidFill>
              </a:rPr>
              <a:t>11 basic training items for workers and 13 items for handlers</a:t>
            </a:r>
          </a:p>
          <a:p>
            <a:pPr lvl="1">
              <a:lnSpc>
                <a:spcPct val="80000"/>
              </a:lnSpc>
            </a:pPr>
            <a:r>
              <a:rPr lang="en-US" sz="2200" dirty="0">
                <a:solidFill>
                  <a:schemeClr val="tx1"/>
                </a:solidFill>
              </a:rPr>
              <a:t>Minimal training on reducing take-home exposure, reporting use violations, and prohibition from employer retaliation</a:t>
            </a:r>
          </a:p>
          <a:p>
            <a:pPr>
              <a:lnSpc>
                <a:spcPct val="80000"/>
              </a:lnSpc>
            </a:pPr>
            <a:r>
              <a:rPr lang="en-US" sz="2400" dirty="0">
                <a:solidFill>
                  <a:schemeClr val="tx1"/>
                </a:solidFill>
              </a:rPr>
              <a:t>No recordkeeping of training was required, although there was a voluntary verification card system</a:t>
            </a:r>
          </a:p>
          <a:p>
            <a:pPr marL="0" indent="0">
              <a:lnSpc>
                <a:spcPct val="80000"/>
              </a:lnSpc>
              <a:buNone/>
            </a:pPr>
            <a:endParaRPr lang="en-US" sz="2200" u="sng" dirty="0"/>
          </a:p>
        </p:txBody>
      </p:sp>
    </p:spTree>
    <p:extLst>
      <p:ext uri="{BB962C8B-B14F-4D97-AF65-F5344CB8AC3E}">
        <p14:creationId xmlns:p14="http://schemas.microsoft.com/office/powerpoint/2010/main" val="1261800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093494" y="104274"/>
            <a:ext cx="8213558" cy="990600"/>
          </a:xfrm>
        </p:spPr>
        <p:txBody>
          <a:bodyPr>
            <a:normAutofit/>
          </a:bodyPr>
          <a:lstStyle/>
          <a:p>
            <a:pPr algn="ctr"/>
            <a:r>
              <a:rPr lang="en-US" b="1" dirty="0"/>
              <a:t>Pesticide Safety Training</a:t>
            </a:r>
          </a:p>
        </p:txBody>
      </p:sp>
      <p:sp>
        <p:nvSpPr>
          <p:cNvPr id="3" name="Content Placeholder 2"/>
          <p:cNvSpPr>
            <a:spLocks noGrp="1"/>
          </p:cNvSpPr>
          <p:nvPr>
            <p:ph idx="4294967295"/>
          </p:nvPr>
        </p:nvSpPr>
        <p:spPr>
          <a:xfrm>
            <a:off x="1130969" y="2783305"/>
            <a:ext cx="9914022" cy="2286000"/>
          </a:xfrm>
        </p:spPr>
        <p:txBody>
          <a:bodyPr>
            <a:noAutofit/>
          </a:bodyPr>
          <a:lstStyle/>
          <a:p>
            <a:pPr>
              <a:lnSpc>
                <a:spcPct val="80000"/>
              </a:lnSpc>
              <a:buNone/>
            </a:pPr>
            <a:r>
              <a:rPr lang="en-US" sz="2400" u="sng" dirty="0">
                <a:solidFill>
                  <a:schemeClr val="tx1"/>
                </a:solidFill>
              </a:rPr>
              <a:t>Post-Revision</a:t>
            </a:r>
          </a:p>
          <a:p>
            <a:pPr>
              <a:lnSpc>
                <a:spcPct val="80000"/>
              </a:lnSpc>
            </a:pPr>
            <a:r>
              <a:rPr lang="en-US" sz="2100" dirty="0">
                <a:solidFill>
                  <a:schemeClr val="tx1"/>
                </a:solidFill>
              </a:rPr>
              <a:t>Pesticide training is mandatory every year for all workers</a:t>
            </a:r>
          </a:p>
          <a:p>
            <a:pPr lvl="1">
              <a:lnSpc>
                <a:spcPct val="80000"/>
              </a:lnSpc>
            </a:pPr>
            <a:r>
              <a:rPr lang="en-US" sz="1900" dirty="0">
                <a:solidFill>
                  <a:schemeClr val="tx1"/>
                </a:solidFill>
              </a:rPr>
              <a:t>No “grace period”</a:t>
            </a:r>
          </a:p>
          <a:p>
            <a:pPr>
              <a:lnSpc>
                <a:spcPct val="80000"/>
              </a:lnSpc>
            </a:pPr>
            <a:r>
              <a:rPr lang="en-US" sz="2100" dirty="0">
                <a:solidFill>
                  <a:schemeClr val="tx1"/>
                </a:solidFill>
              </a:rPr>
              <a:t>Workers must be trained before they work in an area where:</a:t>
            </a:r>
          </a:p>
          <a:p>
            <a:pPr lvl="1">
              <a:lnSpc>
                <a:spcPct val="80000"/>
              </a:lnSpc>
            </a:pPr>
            <a:r>
              <a:rPr lang="en-US" sz="1900" dirty="0">
                <a:solidFill>
                  <a:schemeClr val="tx1"/>
                </a:solidFill>
              </a:rPr>
              <a:t>A pesticide has been used, or </a:t>
            </a:r>
          </a:p>
          <a:p>
            <a:pPr lvl="1">
              <a:lnSpc>
                <a:spcPct val="80000"/>
              </a:lnSpc>
            </a:pPr>
            <a:r>
              <a:rPr lang="en-US" sz="1900" dirty="0">
                <a:solidFill>
                  <a:schemeClr val="tx1"/>
                </a:solidFill>
              </a:rPr>
              <a:t>A restricted-entry interval has been in effect in the past 30 days</a:t>
            </a:r>
          </a:p>
          <a:p>
            <a:pPr>
              <a:lnSpc>
                <a:spcPct val="80000"/>
              </a:lnSpc>
            </a:pPr>
            <a:r>
              <a:rPr lang="en-US" sz="2100" dirty="0">
                <a:solidFill>
                  <a:schemeClr val="tx1"/>
                </a:solidFill>
              </a:rPr>
              <a:t>The course retains the existing content and expands final training topics</a:t>
            </a:r>
          </a:p>
          <a:p>
            <a:pPr lvl="1">
              <a:lnSpc>
                <a:spcPct val="80000"/>
              </a:lnSpc>
            </a:pPr>
            <a:r>
              <a:rPr lang="en-US" sz="1900" dirty="0">
                <a:solidFill>
                  <a:schemeClr val="tx1"/>
                </a:solidFill>
              </a:rPr>
              <a:t>Workers from 11 to 23 items</a:t>
            </a:r>
          </a:p>
          <a:p>
            <a:pPr lvl="1">
              <a:lnSpc>
                <a:spcPct val="80000"/>
              </a:lnSpc>
            </a:pPr>
            <a:r>
              <a:rPr lang="en-US" sz="1900" dirty="0">
                <a:solidFill>
                  <a:schemeClr val="tx1"/>
                </a:solidFill>
              </a:rPr>
              <a:t>Handlers from 13 to 36 items</a:t>
            </a:r>
          </a:p>
          <a:p>
            <a:pPr lvl="1">
              <a:lnSpc>
                <a:spcPct val="80000"/>
              </a:lnSpc>
            </a:pPr>
            <a:r>
              <a:rPr lang="en-US" sz="1900" dirty="0">
                <a:solidFill>
                  <a:schemeClr val="tx1"/>
                </a:solidFill>
              </a:rPr>
              <a:t>Training on new content is not required until 2 years from the effective date of final rule </a:t>
            </a:r>
          </a:p>
          <a:p>
            <a:pPr>
              <a:lnSpc>
                <a:spcPct val="80000"/>
              </a:lnSpc>
            </a:pPr>
            <a:r>
              <a:rPr lang="en-US" sz="2100" dirty="0">
                <a:solidFill>
                  <a:schemeClr val="tx1"/>
                </a:solidFill>
              </a:rPr>
              <a:t>Who can train workers?</a:t>
            </a:r>
          </a:p>
          <a:p>
            <a:pPr lvl="1">
              <a:lnSpc>
                <a:spcPct val="80000"/>
              </a:lnSpc>
            </a:pPr>
            <a:r>
              <a:rPr lang="en-US" sz="1900" dirty="0">
                <a:solidFill>
                  <a:schemeClr val="tx1"/>
                </a:solidFill>
              </a:rPr>
              <a:t>Certified applicators, state/tribal/federal approved trainers, and persons who have completed an </a:t>
            </a:r>
            <a:r>
              <a:rPr lang="en-US" sz="1900" b="1" i="1" dirty="0">
                <a:solidFill>
                  <a:schemeClr val="tx1"/>
                </a:solidFill>
              </a:rPr>
              <a:t>EPA-approved</a:t>
            </a:r>
            <a:r>
              <a:rPr lang="en-US" sz="1900" dirty="0">
                <a:solidFill>
                  <a:schemeClr val="tx1"/>
                </a:solidFill>
              </a:rPr>
              <a:t> train-the-trainer course</a:t>
            </a:r>
          </a:p>
          <a:p>
            <a:pPr>
              <a:lnSpc>
                <a:spcPct val="80000"/>
              </a:lnSpc>
            </a:pPr>
            <a:r>
              <a:rPr lang="en-US" sz="2100" dirty="0">
                <a:solidFill>
                  <a:schemeClr val="tx1"/>
                </a:solidFill>
              </a:rPr>
              <a:t>Recordkeeping of training is required for 2 years</a:t>
            </a:r>
            <a:r>
              <a:rPr lang="en-US" sz="2100" i="1" dirty="0">
                <a:solidFill>
                  <a:schemeClr val="tx1"/>
                </a:solidFill>
              </a:rPr>
              <a:t>; </a:t>
            </a:r>
            <a:r>
              <a:rPr lang="en-US" dirty="0">
                <a:solidFill>
                  <a:schemeClr val="tx1"/>
                </a:solidFill>
              </a:rPr>
              <a:t>workers or handlers must be provided a copy upon request </a:t>
            </a:r>
          </a:p>
        </p:txBody>
      </p:sp>
    </p:spTree>
    <p:extLst>
      <p:ext uri="{BB962C8B-B14F-4D97-AF65-F5344CB8AC3E}">
        <p14:creationId xmlns:p14="http://schemas.microsoft.com/office/powerpoint/2010/main" val="679692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165684" y="489284"/>
            <a:ext cx="7724441" cy="990600"/>
          </a:xfrm>
        </p:spPr>
        <p:txBody>
          <a:bodyPr>
            <a:normAutofit/>
          </a:bodyPr>
          <a:lstStyle/>
          <a:p>
            <a:pPr algn="ctr"/>
            <a:r>
              <a:rPr lang="en-US" b="1" dirty="0"/>
              <a:t>Notification</a:t>
            </a:r>
          </a:p>
        </p:txBody>
      </p:sp>
      <p:sp>
        <p:nvSpPr>
          <p:cNvPr id="3" name="Content Placeholder 2"/>
          <p:cNvSpPr>
            <a:spLocks noGrp="1"/>
          </p:cNvSpPr>
          <p:nvPr>
            <p:ph idx="4294967295"/>
          </p:nvPr>
        </p:nvSpPr>
        <p:spPr>
          <a:xfrm>
            <a:off x="1259305" y="1479884"/>
            <a:ext cx="9529011" cy="4800600"/>
          </a:xfrm>
        </p:spPr>
        <p:txBody>
          <a:bodyPr>
            <a:normAutofit fontScale="25000" lnSpcReduction="20000"/>
          </a:bodyPr>
          <a:lstStyle/>
          <a:p>
            <a:pPr>
              <a:buNone/>
            </a:pPr>
            <a:r>
              <a:rPr lang="en-US" sz="9600" u="sng" dirty="0">
                <a:solidFill>
                  <a:schemeClr val="tx1"/>
                </a:solidFill>
              </a:rPr>
              <a:t>Pre-Revision</a:t>
            </a:r>
          </a:p>
          <a:p>
            <a:r>
              <a:rPr lang="en-US" sz="8000" dirty="0">
                <a:solidFill>
                  <a:schemeClr val="tx1"/>
                </a:solidFill>
              </a:rPr>
              <a:t>Notification of outdoor treated areas could be oral or posted (unless labeling required both)</a:t>
            </a:r>
          </a:p>
          <a:p>
            <a:r>
              <a:rPr lang="en-US" sz="8000" dirty="0">
                <a:solidFill>
                  <a:schemeClr val="tx1"/>
                </a:solidFill>
              </a:rPr>
              <a:t>Posted notification was required for all applications in greenhouses</a:t>
            </a:r>
          </a:p>
          <a:p>
            <a:r>
              <a:rPr lang="en-US" sz="8000" dirty="0">
                <a:solidFill>
                  <a:schemeClr val="tx1"/>
                </a:solidFill>
              </a:rPr>
              <a:t>Early-entry workers (those entering when a restricted-entry interval (REI) was in effect) had to receive PPE</a:t>
            </a:r>
          </a:p>
          <a:p>
            <a:r>
              <a:rPr lang="en-US" sz="8000" dirty="0">
                <a:solidFill>
                  <a:schemeClr val="tx1"/>
                </a:solidFill>
              </a:rPr>
              <a:t>Required content of the warning sign</a:t>
            </a:r>
          </a:p>
          <a:p>
            <a:pPr lvl="1"/>
            <a:r>
              <a:rPr lang="en-US" sz="7800" dirty="0">
                <a:solidFill>
                  <a:schemeClr val="tx1"/>
                </a:solidFill>
              </a:rPr>
              <a:t>A red circle containing a stern-faced man with an upraised hand;</a:t>
            </a:r>
          </a:p>
          <a:p>
            <a:pPr lvl="1"/>
            <a:r>
              <a:rPr lang="en-US" sz="7800" dirty="0">
                <a:solidFill>
                  <a:schemeClr val="tx1"/>
                </a:solidFill>
              </a:rPr>
              <a:t>At the top: “DANGER” and “PELIGRO”, “PESTICIDES”, “PESTICIDAS”;</a:t>
            </a:r>
          </a:p>
          <a:p>
            <a:pPr lvl="1"/>
            <a:r>
              <a:rPr lang="en-US" sz="7800" dirty="0">
                <a:solidFill>
                  <a:schemeClr val="tx1"/>
                </a:solidFill>
              </a:rPr>
              <a:t>At the bottom: “KEEP OUT”, “NO ENTRE” </a:t>
            </a:r>
          </a:p>
          <a:p>
            <a:r>
              <a:rPr lang="en-US" sz="8000" dirty="0">
                <a:solidFill>
                  <a:schemeClr val="tx1"/>
                </a:solidFill>
              </a:rPr>
              <a:t>Agricultural employers had to provide application information on treated areas that the handler may be in (or walk within ¼ mile of)</a:t>
            </a:r>
          </a:p>
          <a:p>
            <a:r>
              <a:rPr lang="en-US" sz="8000" dirty="0">
                <a:solidFill>
                  <a:schemeClr val="tx1"/>
                </a:solidFill>
              </a:rPr>
              <a:t>A handler employer had to notify workers of changes to application plans before application begins</a:t>
            </a:r>
          </a:p>
          <a:p>
            <a:pPr>
              <a:buNone/>
            </a:pPr>
            <a:endParaRPr lang="en-US" sz="2400" dirty="0"/>
          </a:p>
          <a:p>
            <a:endParaRPr lang="en-US" sz="2400" dirty="0"/>
          </a:p>
        </p:txBody>
      </p:sp>
    </p:spTree>
    <p:extLst>
      <p:ext uri="{BB962C8B-B14F-4D97-AF65-F5344CB8AC3E}">
        <p14:creationId xmlns:p14="http://schemas.microsoft.com/office/powerpoint/2010/main" val="2912664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85208" y="0"/>
            <a:ext cx="8390021" cy="990600"/>
          </a:xfrm>
        </p:spPr>
        <p:txBody>
          <a:bodyPr>
            <a:normAutofit/>
          </a:bodyPr>
          <a:lstStyle/>
          <a:p>
            <a:pPr algn="ctr"/>
            <a:r>
              <a:rPr lang="en-US" b="1" dirty="0"/>
              <a:t>Notification</a:t>
            </a:r>
          </a:p>
        </p:txBody>
      </p:sp>
      <p:sp>
        <p:nvSpPr>
          <p:cNvPr id="3" name="Content Placeholder 2"/>
          <p:cNvSpPr>
            <a:spLocks noGrp="1"/>
          </p:cNvSpPr>
          <p:nvPr>
            <p:ph idx="4294967295"/>
          </p:nvPr>
        </p:nvSpPr>
        <p:spPr>
          <a:xfrm>
            <a:off x="866272" y="2173706"/>
            <a:ext cx="10627894" cy="3769894"/>
          </a:xfrm>
        </p:spPr>
        <p:txBody>
          <a:bodyPr>
            <a:normAutofit fontScale="25000" lnSpcReduction="20000"/>
          </a:bodyPr>
          <a:lstStyle/>
          <a:p>
            <a:pPr>
              <a:buNone/>
            </a:pPr>
            <a:r>
              <a:rPr lang="en-US" sz="9600" u="sng" dirty="0">
                <a:solidFill>
                  <a:schemeClr val="tx1"/>
                </a:solidFill>
              </a:rPr>
              <a:t>Post-Revision</a:t>
            </a:r>
          </a:p>
          <a:p>
            <a:r>
              <a:rPr lang="en-US" sz="8000" dirty="0">
                <a:solidFill>
                  <a:schemeClr val="tx1"/>
                </a:solidFill>
              </a:rPr>
              <a:t>A warning sign must be posted if the REI is greater than:</a:t>
            </a:r>
          </a:p>
          <a:p>
            <a:pPr lvl="1"/>
            <a:r>
              <a:rPr lang="en-US" sz="7200" dirty="0">
                <a:solidFill>
                  <a:schemeClr val="tx1"/>
                </a:solidFill>
              </a:rPr>
              <a:t>For outdoor applications: 48 hours</a:t>
            </a:r>
          </a:p>
          <a:p>
            <a:pPr lvl="1"/>
            <a:r>
              <a:rPr lang="en-US" sz="7200" dirty="0">
                <a:solidFill>
                  <a:schemeClr val="tx1"/>
                </a:solidFill>
              </a:rPr>
              <a:t>For enclosed space applications (e. g., greenhouses): 4 hours </a:t>
            </a:r>
          </a:p>
          <a:p>
            <a:pPr lvl="1"/>
            <a:r>
              <a:rPr lang="en-US" sz="7200" dirty="0">
                <a:solidFill>
                  <a:schemeClr val="tx1"/>
                </a:solidFill>
              </a:rPr>
              <a:t>Otherwise, there is an option for posting or oral notification (unless the pesticide label requires both)</a:t>
            </a:r>
          </a:p>
          <a:p>
            <a:r>
              <a:rPr lang="en-US" sz="8000" dirty="0">
                <a:solidFill>
                  <a:schemeClr val="tx1"/>
                </a:solidFill>
              </a:rPr>
              <a:t>The warning sign requirements are the same</a:t>
            </a:r>
          </a:p>
          <a:p>
            <a:r>
              <a:rPr lang="en-US" sz="8000" dirty="0">
                <a:solidFill>
                  <a:schemeClr val="tx1"/>
                </a:solidFill>
              </a:rPr>
              <a:t>An agricultural employer must provide application information on treated areas that the handler may be in (or walk within ¼ mile of)</a:t>
            </a:r>
          </a:p>
          <a:p>
            <a:r>
              <a:rPr lang="en-US" sz="8000" dirty="0">
                <a:solidFill>
                  <a:schemeClr val="tx1"/>
                </a:solidFill>
              </a:rPr>
              <a:t>The handler employer must notify workers:</a:t>
            </a:r>
          </a:p>
          <a:p>
            <a:pPr lvl="1"/>
            <a:r>
              <a:rPr lang="en-US" sz="7200" dirty="0">
                <a:solidFill>
                  <a:schemeClr val="tx1"/>
                </a:solidFill>
              </a:rPr>
              <a:t>Before the application begins for certain changes; and</a:t>
            </a:r>
          </a:p>
          <a:p>
            <a:pPr lvl="1"/>
            <a:r>
              <a:rPr lang="en-US" sz="7200" dirty="0">
                <a:solidFill>
                  <a:schemeClr val="tx1"/>
                </a:solidFill>
              </a:rPr>
              <a:t>Within 2 hours of end of application for most other changes (unless the only change was less than 1 hour difference in application time)</a:t>
            </a:r>
          </a:p>
          <a:p>
            <a:r>
              <a:rPr lang="en-US" sz="8000" dirty="0">
                <a:solidFill>
                  <a:schemeClr val="tx1"/>
                </a:solidFill>
              </a:rPr>
              <a:t>Early-entry workers must be provided PPE &amp; oral notification of:</a:t>
            </a:r>
          </a:p>
          <a:p>
            <a:pPr lvl="1"/>
            <a:r>
              <a:rPr lang="en-US" sz="7200" dirty="0">
                <a:solidFill>
                  <a:schemeClr val="tx1"/>
                </a:solidFill>
              </a:rPr>
              <a:t>Information about the pesticide application</a:t>
            </a:r>
            <a:r>
              <a:rPr lang="en-US" sz="7200" i="1" dirty="0">
                <a:solidFill>
                  <a:schemeClr val="tx1"/>
                </a:solidFill>
              </a:rPr>
              <a:t> </a:t>
            </a:r>
            <a:r>
              <a:rPr lang="en-US" sz="7200" dirty="0">
                <a:solidFill>
                  <a:schemeClr val="tx1"/>
                </a:solidFill>
              </a:rPr>
              <a:t>and the specific task to be performed</a:t>
            </a:r>
            <a:r>
              <a:rPr lang="en-US" sz="7200" i="1" dirty="0">
                <a:solidFill>
                  <a:schemeClr val="tx1"/>
                </a:solidFill>
              </a:rPr>
              <a:t> </a:t>
            </a:r>
            <a:endParaRPr lang="en-US" sz="7200" strike="sngStrike" dirty="0">
              <a:solidFill>
                <a:schemeClr val="tx1"/>
              </a:solidFill>
            </a:endParaRPr>
          </a:p>
          <a:p>
            <a:pPr lvl="1"/>
            <a:r>
              <a:rPr lang="en-US" sz="7200" dirty="0">
                <a:solidFill>
                  <a:schemeClr val="tx1"/>
                </a:solidFill>
              </a:rPr>
              <a:t>The amount of time that the worker is allowed to remain in the treated area</a:t>
            </a:r>
            <a:r>
              <a:rPr lang="en-US" sz="7200" i="1" dirty="0">
                <a:solidFill>
                  <a:schemeClr val="tx1"/>
                </a:solidFill>
              </a:rPr>
              <a:t> </a:t>
            </a:r>
            <a:endParaRPr lang="en-US" sz="7200" dirty="0">
              <a:solidFill>
                <a:schemeClr val="tx1"/>
              </a:solidFill>
            </a:endParaRPr>
          </a:p>
          <a:p>
            <a:pPr lvl="1"/>
            <a:r>
              <a:rPr lang="en-US" sz="7200" dirty="0">
                <a:solidFill>
                  <a:schemeClr val="tx1"/>
                </a:solidFill>
              </a:rPr>
              <a:t>The PPE required by the label</a:t>
            </a:r>
            <a:r>
              <a:rPr lang="en-US" sz="7200" i="1" dirty="0">
                <a:solidFill>
                  <a:schemeClr val="tx1"/>
                </a:solidFill>
              </a:rPr>
              <a:t> </a:t>
            </a:r>
            <a:endParaRPr lang="en-US" sz="7200" dirty="0">
              <a:solidFill>
                <a:schemeClr val="tx1"/>
              </a:solidFill>
            </a:endParaRPr>
          </a:p>
          <a:p>
            <a:endParaRPr lang="en-US" sz="2400" dirty="0"/>
          </a:p>
          <a:p>
            <a:pPr>
              <a:buNone/>
            </a:pPr>
            <a:endParaRPr lang="en-US" sz="2400" dirty="0"/>
          </a:p>
          <a:p>
            <a:endParaRPr lang="en-US" sz="2400" dirty="0"/>
          </a:p>
        </p:txBody>
      </p:sp>
    </p:spTree>
    <p:extLst>
      <p:ext uri="{BB962C8B-B14F-4D97-AF65-F5344CB8AC3E}">
        <p14:creationId xmlns:p14="http://schemas.microsoft.com/office/powerpoint/2010/main" val="1632064554"/>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533</TotalTime>
  <Words>2821</Words>
  <Application>Microsoft Office PowerPoint</Application>
  <PresentationFormat>Widescreen</PresentationFormat>
  <Paragraphs>267</Paragraphs>
  <Slides>25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Century Gothic</vt:lpstr>
      <vt:lpstr>Wingdings 3</vt:lpstr>
      <vt:lpstr>Slice</vt:lpstr>
      <vt:lpstr>Overview of Revisions  to the EPA Agricultural  Worker Protection Standard for pesticides  Pennsylvania farm bureau April 27, 2017</vt:lpstr>
      <vt:lpstr>Background: Scope</vt:lpstr>
      <vt:lpstr>Key Points Contained In Revisions</vt:lpstr>
      <vt:lpstr>Key Points Contained In Revisions</vt:lpstr>
      <vt:lpstr>Key Points Contained In Revisions</vt:lpstr>
      <vt:lpstr>Pesticide Safety Training</vt:lpstr>
      <vt:lpstr>Pesticide Safety Training</vt:lpstr>
      <vt:lpstr>Notification</vt:lpstr>
      <vt:lpstr>Notification</vt:lpstr>
      <vt:lpstr>Hazard Communication </vt:lpstr>
      <vt:lpstr>Hazard Communication </vt:lpstr>
      <vt:lpstr>Pesticide Safety Information</vt:lpstr>
      <vt:lpstr>Pesticide Safety Information</vt:lpstr>
      <vt:lpstr>Minimum Age for Handlers and Early-Entry Workers</vt:lpstr>
      <vt:lpstr>Respirators</vt:lpstr>
      <vt:lpstr>Respirators</vt:lpstr>
      <vt:lpstr>Application Exclusion Zones in Outdoor Production</vt:lpstr>
      <vt:lpstr>Application Exclusion Zones in Outdoor Production</vt:lpstr>
      <vt:lpstr>Application Exclusion Zones in Outdoor Production</vt:lpstr>
      <vt:lpstr>Decontamination Supplies</vt:lpstr>
      <vt:lpstr>Emergency Assistance </vt:lpstr>
      <vt:lpstr>Definitions </vt:lpstr>
      <vt:lpstr>Definitions </vt:lpstr>
      <vt:lpstr>Implementation Timeline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the Revisions to EPA’s Agricultural Worker Protection Standard - 40 CFR 170   December 10, 2015</dc:title>
  <dc:creator>grgulibon</dc:creator>
  <cp:lastModifiedBy>Lori Harrison</cp:lastModifiedBy>
  <cp:revision>92</cp:revision>
  <cp:lastPrinted>2016-01-25T19:18:13Z</cp:lastPrinted>
  <dcterms:created xsi:type="dcterms:W3CDTF">2016-01-25T13:16:51Z</dcterms:created>
  <dcterms:modified xsi:type="dcterms:W3CDTF">2018-10-01T18:47:14Z</dcterms:modified>
</cp:coreProperties>
</file>