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4294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104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5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Anchor points rated for 5,000 lbs per worker attached from layman or 2xmax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arresting force from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93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“It is my recommendation that anchor points be installed and the use of a Temporary Horizontal Life Line System be used when workers must access the roof areas. “ Brian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87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belts and non-locking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snaphooks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not acceptable as part of a personal fall arrest system.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Connectors shall be made of drop forged, pressed, or formed steel or shall be made of materials with equivalent strength.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Connectors shall have a corrosion-resistant finish, and all surfaces and edges shall be smooth to prevent damage to the interfacing parts of the system.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D-rings and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snaphooks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shall be capable of sustaining a minimum tensile load of 5,000 pounds (22.24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D-rings and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snaphooks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shall be proof-tested to a minimum tensile load of 3,600 pounds (16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without cracking, breaking, or being permanently deformed.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2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ANSI Z359.3 states that fall restraint can only be used in areas with a slope between 0 and 18.4°. In the event that an area that is outside of those angles needs to be covered, a worksite will need to use fall arrest equipment in order to maintain compliance with ANSI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ED4A0-27E2-4865-A963-CAC47C41D1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43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07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54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05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984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439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66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00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205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712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D4A1947-06DD-4E20-961E-4113487BA49E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7C74-EC01-49D0-B4AD-8A6FD52C95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pls/oshaweb/owalink.query_links?src_doc_type=STANDARDS&amp;src_unique_file=1926_0501&amp;src_anchor_name=1926.501(b)(11)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dirty="0"/>
              <a:t>Fall Protection Sub-committee Update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sz="36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 b="1"/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MESH General Meeting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April 27.2017</a:t>
            </a:r>
          </a:p>
        </p:txBody>
      </p:sp>
      <p:pic>
        <p:nvPicPr>
          <p:cNvPr id="56" name="Shape 56" descr="https://encrypted-tbn0.gstatic.com/images?q=tbn:ANd9GcTuxC_08LZzEGJiklpLljzlgtXGVROO2B7vKATi3x_eCdp9lQzJ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700" y="1310275"/>
            <a:ext cx="1979400" cy="19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we stand?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85850"/>
            <a:ext cx="6858000" cy="4057650"/>
          </a:xfrm>
        </p:spPr>
        <p:txBody>
          <a:bodyPr>
            <a:normAutofit/>
          </a:bodyPr>
          <a:lstStyle/>
          <a:p>
            <a:r>
              <a:rPr lang="en-US" dirty="0"/>
              <a:t>Most mushroom doubles would be classified by OSHA as having a “steep roof” which is a roof that rises more than 4 inches over a distance of 12 inches and sits 6 feet above lower levels. </a:t>
            </a:r>
          </a:p>
          <a:p>
            <a:r>
              <a:rPr lang="en-US" dirty="0"/>
              <a:t>This requires that:</a:t>
            </a:r>
          </a:p>
          <a:p>
            <a:pPr>
              <a:buNone/>
            </a:pPr>
            <a:r>
              <a:rPr lang="en-US" dirty="0"/>
              <a:t>  “Each employee on a steep roof with unprotected sides and edges 6 feet (1.8 m) or more above lower levels shall be protected from falling by guardrail systems with </a:t>
            </a:r>
            <a:r>
              <a:rPr lang="en-US" dirty="0" err="1"/>
              <a:t>toeboards</a:t>
            </a:r>
            <a:r>
              <a:rPr lang="en-US" dirty="0"/>
              <a:t>, safety net systems, or personal fall arrest systems.”  </a:t>
            </a:r>
            <a:r>
              <a:rPr lang="en-US" b="1" u="sng" dirty="0">
                <a:hlinkClick r:id="rId2"/>
              </a:rPr>
              <a:t>1926.501(b)(11)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7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erarchy of hazard contr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1"/>
            <a:ext cx="6858000" cy="4459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04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Engineering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200151"/>
            <a:ext cx="5003250" cy="3394472"/>
          </a:xfrm>
        </p:spPr>
        <p:txBody>
          <a:bodyPr/>
          <a:lstStyle/>
          <a:p>
            <a:r>
              <a:rPr lang="en-US" dirty="0"/>
              <a:t>Guard rails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Great for flat and low slope roofs.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Ideal to prevent the fall from happening.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 minimal training.</a:t>
            </a:r>
          </a:p>
          <a:p>
            <a:pPr marL="342900" lvl="1"/>
            <a:endParaRPr lang="en-US" dirty="0"/>
          </a:p>
        </p:txBody>
      </p:sp>
      <p:pic>
        <p:nvPicPr>
          <p:cNvPr id="1026" name="Picture 2" descr="https://www.engineeredfallprotection.com/mm/images/fall-arrest-systems/keeguard-topfix-metal-seam-roof-guardr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596878"/>
            <a:ext cx="2393369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mporary roof guardrail systems roof st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20" y="1200150"/>
            <a:ext cx="276828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Engineering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200151"/>
            <a:ext cx="4546050" cy="3394472"/>
          </a:xfrm>
        </p:spPr>
        <p:txBody>
          <a:bodyPr/>
          <a:lstStyle/>
          <a:p>
            <a:r>
              <a:rPr lang="en-US" dirty="0"/>
              <a:t>Safety nets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Require a fall to occur before they are useful.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Must be sufficiently tested.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Limited application in the mushroom industry.</a:t>
            </a:r>
          </a:p>
          <a:p>
            <a:pPr marL="342900" lvl="1"/>
            <a:endParaRPr lang="en-US" dirty="0"/>
          </a:p>
        </p:txBody>
      </p:sp>
      <p:pic>
        <p:nvPicPr>
          <p:cNvPr id="2050" name="Picture 2" descr="https://www.fallproof.com/wp-content/uploads/25N1-horizontal-perimeter-netting-with-cantilevered-outrigger-po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86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0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erarchy of hazard contr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1"/>
            <a:ext cx="6858000" cy="4459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96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engineeringcivil.com/wp-content/uploads/2015/03/fig9-body-harness-and-safety-equip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334" y="215443"/>
            <a:ext cx="7067383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0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Anchors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200151"/>
            <a:ext cx="4292447" cy="2233783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PFAS anchors can be either permanent removable depending on the roof type.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5,000 lbs per worker attached; or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2 x the maximum arrest force (MAF = 1800lbs) per person if using an engineered system designed by a qualified person</a:t>
            </a:r>
          </a:p>
        </p:txBody>
      </p:sp>
      <p:pic>
        <p:nvPicPr>
          <p:cNvPr id="4" name="Picture 2" descr="Image result for standing seam anch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143250"/>
            <a:ext cx="2667000" cy="2000250"/>
          </a:xfrm>
          <a:prstGeom prst="rect">
            <a:avLst/>
          </a:prstGeom>
          <a:noFill/>
        </p:spPr>
      </p:pic>
      <p:pic>
        <p:nvPicPr>
          <p:cNvPr id="5" name="Picture 4" descr="Image result for roof anch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843594"/>
            <a:ext cx="2514600" cy="2271082"/>
          </a:xfrm>
          <a:prstGeom prst="rect">
            <a:avLst/>
          </a:prstGeom>
          <a:noFill/>
        </p:spPr>
      </p:pic>
      <p:pic>
        <p:nvPicPr>
          <p:cNvPr id="6" name="Picture 6" descr="Image result for roof anch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7551" y="3625453"/>
            <a:ext cx="1518047" cy="151804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11700" y="3260738"/>
            <a:ext cx="300382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6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95959"/>
                </a:solidFill>
              </a:rPr>
              <a:t>Mounting point must also meet these specifications – evaluated by engineer</a:t>
            </a:r>
          </a:p>
        </p:txBody>
      </p:sp>
    </p:spTree>
    <p:extLst>
      <p:ext uri="{BB962C8B-B14F-4D97-AF65-F5344CB8AC3E}">
        <p14:creationId xmlns:p14="http://schemas.microsoft.com/office/powerpoint/2010/main" val="243685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orizontal-lifeline.com/Ariana/ariana2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"/>
            <a:ext cx="6858000" cy="4507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563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-114300"/>
            <a:ext cx="6172200" cy="857250"/>
          </a:xfrm>
        </p:spPr>
        <p:txBody>
          <a:bodyPr/>
          <a:lstStyle/>
          <a:p>
            <a:r>
              <a:rPr lang="en-US" dirty="0"/>
              <a:t>B: Body Harness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621507"/>
            <a:ext cx="4371975" cy="452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4946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C: Connecting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52475"/>
            <a:ext cx="4464231" cy="34164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Connecting devices come in a wide variety of types to cover each specific roofing need but all must meet the following characteristics: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maximum free fall allowable in fall arrest is 6 feet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maximum deceleration distance allowable is 3.5 feet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maximum arrest force is 1800lbs</a:t>
            </a:r>
          </a:p>
          <a:p>
            <a:endParaRPr lang="en-US" dirty="0"/>
          </a:p>
        </p:txBody>
      </p:sp>
      <p:pic>
        <p:nvPicPr>
          <p:cNvPr id="4" name="Picture 2" descr="https://www.millerfallprotection.com/~/media/miller/safety%20resources/types%20of%20lanyards/before_and_after_deployment.ashx?la=en&amp;hash=994114557440847B6F1E95099A05879BB911F1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8282" y="0"/>
            <a:ext cx="4315718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86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67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Fall Protection Sub-committee Update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1807275"/>
            <a:ext cx="8520600" cy="181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Fall Protection at the Grand Canyon</a:t>
            </a:r>
          </a:p>
        </p:txBody>
      </p:sp>
      <p:pic>
        <p:nvPicPr>
          <p:cNvPr id="63" name="Shape 63" descr="IMG_175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675" y="2722674"/>
            <a:ext cx="2072175" cy="155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IMG_175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5640" y="2717912"/>
            <a:ext cx="2426009" cy="18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IMG_175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5439" y="2722676"/>
            <a:ext cx="2242810" cy="16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lcula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497205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04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00151"/>
            <a:ext cx="6858000" cy="280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863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erarchy of hazard contro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2901"/>
            <a:ext cx="6858000" cy="4459112"/>
          </a:xfrm>
          <a:prstGeom prst="rect">
            <a:avLst/>
          </a:prstGeom>
          <a:noFill/>
        </p:spPr>
      </p:pic>
      <p:sp>
        <p:nvSpPr>
          <p:cNvPr id="4" name="5-Point Star 3"/>
          <p:cNvSpPr/>
          <p:nvPr/>
        </p:nvSpPr>
        <p:spPr>
          <a:xfrm>
            <a:off x="5314950" y="2971800"/>
            <a:ext cx="400050" cy="4000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411125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55" y="40482"/>
            <a:ext cx="8940069" cy="1102519"/>
          </a:xfrm>
        </p:spPr>
        <p:txBody>
          <a:bodyPr/>
          <a:lstStyle/>
          <a:p>
            <a:r>
              <a:rPr lang="en-US" dirty="0"/>
              <a:t>Administrative Controls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4551" y="1143000"/>
            <a:ext cx="4793456" cy="37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&quot;No&quot; Symbol 3"/>
          <p:cNvSpPr/>
          <p:nvPr/>
        </p:nvSpPr>
        <p:spPr>
          <a:xfrm>
            <a:off x="2171700" y="971550"/>
            <a:ext cx="4743450" cy="4000500"/>
          </a:xfrm>
          <a:prstGeom prst="noSmoking">
            <a:avLst/>
          </a:prstGeom>
          <a:solidFill>
            <a:srgbClr val="FF0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41" y="40482"/>
            <a:ext cx="8972961" cy="1102519"/>
          </a:xfrm>
        </p:spPr>
        <p:txBody>
          <a:bodyPr/>
          <a:lstStyle/>
          <a:p>
            <a:r>
              <a:rPr lang="en-US" dirty="0"/>
              <a:t>Administrative Controls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5900" y="1200151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Establish your policies and training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These should apply for </a:t>
            </a:r>
            <a:r>
              <a:rPr lang="en-US" sz="2400" b="1" u="sng" kern="1200" dirty="0">
                <a:latin typeface="+mn-lt"/>
                <a:ea typeface="+mn-ea"/>
                <a:cs typeface="+mn-cs"/>
              </a:rPr>
              <a:t>all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of your contractors. </a:t>
            </a:r>
          </a:p>
          <a:p>
            <a:pPr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Should something happen and they aren’t in compliance, you will still be liable. </a:t>
            </a:r>
          </a:p>
          <a:p>
            <a:pPr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Outline your safety requirements in your contract 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Make their safety your priority.</a:t>
            </a:r>
          </a:p>
        </p:txBody>
      </p:sp>
    </p:spTree>
    <p:extLst>
      <p:ext uri="{BB962C8B-B14F-4D97-AF65-F5344CB8AC3E}">
        <p14:creationId xmlns:p14="http://schemas.microsoft.com/office/powerpoint/2010/main" val="92222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 dirty="0"/>
              <a:t>Fall Protection Sub-committee Update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sz="36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8" y="3362875"/>
            <a:ext cx="8520600" cy="14944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dirty="0"/>
              <a:t>Thank you for your time.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dirty="0"/>
              <a:t>Any questions?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b="1" dirty="0"/>
              <a:t>Topics for future investigation?</a:t>
            </a:r>
            <a:endParaRPr sz="3000" b="1" dirty="0"/>
          </a:p>
        </p:txBody>
      </p:sp>
      <p:pic>
        <p:nvPicPr>
          <p:cNvPr id="56" name="Shape 56" descr="https://encrypted-tbn0.gstatic.com/images?q=tbn:ANd9GcTuxC_08LZzEGJiklpLljzlgtXGVROO2B7vKATi3x_eCdp9lQzJ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6700" y="1310275"/>
            <a:ext cx="1979400" cy="197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12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Fall Protection Sub-committee Update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endParaRPr sz="3600" b="1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11700" y="1700550"/>
            <a:ext cx="8520600" cy="192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Why is this important? </a:t>
            </a:r>
          </a:p>
          <a:p>
            <a:pPr lvl="0">
              <a:spcBef>
                <a:spcPts val="0"/>
              </a:spcBef>
              <a:buNone/>
            </a:pPr>
            <a:r>
              <a:rPr lang="en" b="1"/>
              <a:t>Falls are the most common cause of workplace injuries and deaths</a:t>
            </a:r>
          </a:p>
        </p:txBody>
      </p:sp>
      <p:pic>
        <p:nvPicPr>
          <p:cNvPr id="72" name="Shape 72" descr="http://www.vicphysics.org/documents/teachers/Hopkins/Pictures/OHS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550" y="2699898"/>
            <a:ext cx="1451700" cy="22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http://www.lhsfna.org/images/Step_Ladder_Unsafety_22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2375" y="2714544"/>
            <a:ext cx="1451700" cy="23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http://www.elcosh.org/record/document/1680/2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26167" y="3123750"/>
            <a:ext cx="1451700" cy="19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70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Fall Protection Sub-committee Update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311700" y="1951475"/>
            <a:ext cx="8520600" cy="167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u="sng"/>
              <a:t>Objective</a:t>
            </a:r>
            <a:r>
              <a:rPr lang="en" b="1"/>
              <a:t>: To identify fall protection opportunities in the mushroom industry and recommend practical / feasible solutions, which would be compliant to OSHA Standards, to resolve these safety issues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168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Fall Protection Best Practices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u="sng">
                <a:solidFill>
                  <a:schemeClr val="dk1"/>
                </a:solidFill>
              </a:rPr>
              <a:t>Guarding Around Stairway / Harvesting Tray Openings</a:t>
            </a:r>
          </a:p>
          <a:p>
            <a:pPr lvl="0">
              <a:spcBef>
                <a:spcPts val="0"/>
              </a:spcBef>
              <a:buNone/>
            </a:pPr>
            <a:endParaRPr sz="2400" b="1" u="sng">
              <a:solidFill>
                <a:schemeClr val="dk1"/>
              </a:solidFill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25" y="1962472"/>
            <a:ext cx="2262750" cy="169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853" y="2380375"/>
            <a:ext cx="2357500" cy="176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5200" y="3059475"/>
            <a:ext cx="2357499" cy="17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Fall Protection Best Practices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u="sng"/>
              <a:t>Railings around Work Platforms 4-6”above Ground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50" y="1846212"/>
            <a:ext cx="1934750" cy="145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3149" y="1846225"/>
            <a:ext cx="2127324" cy="159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649" y="1846225"/>
            <a:ext cx="2127342" cy="15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1274" y="3598025"/>
            <a:ext cx="1811174" cy="135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0758" y="3598025"/>
            <a:ext cx="1811166" cy="13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Fall Protection Best Practices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u="sng"/>
              <a:t>Slip-Resistant Tread on Stairs / Hand Railings</a:t>
            </a:r>
          </a:p>
          <a:p>
            <a:pPr lvl="0">
              <a:spcBef>
                <a:spcPts val="0"/>
              </a:spcBef>
              <a:buNone/>
            </a:pPr>
            <a:endParaRPr sz="2400" b="1" u="sng"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00" y="1851500"/>
            <a:ext cx="1920675" cy="14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3574" y="1900825"/>
            <a:ext cx="1789124" cy="134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6325" y="1800231"/>
            <a:ext cx="1789124" cy="13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3300" y="3469714"/>
            <a:ext cx="1920675" cy="144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05748" y="3469725"/>
            <a:ext cx="1170249" cy="156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/>
              <a:t>Fall Protection Best Practices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u="sng"/>
              <a:t>Slip-Resistant Shoe Program</a:t>
            </a:r>
          </a:p>
        </p:txBody>
      </p:sp>
      <p:pic>
        <p:nvPicPr>
          <p:cNvPr id="118" name="Shape 118" descr="H:\RRush-pictures\DSCI024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650" y="1135789"/>
            <a:ext cx="1846800" cy="14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H:\RRush-pictures\DSCI024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7450" y="3094350"/>
            <a:ext cx="2068800" cy="15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2425" y="2087575"/>
            <a:ext cx="3967800" cy="22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b="1"/>
              <a:t>Fall Protection Sub-committee Update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 u="sng"/>
              <a:t>Fall Protection Resource</a:t>
            </a:r>
            <a:r>
              <a:rPr lang="en" sz="2400" b="1"/>
              <a:t> - Sales Solutions</a:t>
            </a:r>
            <a:r>
              <a:rPr lang="en" b="1"/>
              <a:t> </a:t>
            </a:r>
          </a:p>
        </p:txBody>
      </p:sp>
      <p:pic>
        <p:nvPicPr>
          <p:cNvPr id="127" name="Shape 127" descr="IMG_18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250" y="2090725"/>
            <a:ext cx="2550600" cy="19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 descr="IMG_182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974" y="2379244"/>
            <a:ext cx="2550600" cy="191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IMG_026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1700" y="2446400"/>
            <a:ext cx="2550600" cy="19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676</Words>
  <Application>Microsoft Office PowerPoint</Application>
  <PresentationFormat>On-screen Show (16:9)</PresentationFormat>
  <Paragraphs>73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Arial</vt:lpstr>
      <vt:lpstr>simple-light-2</vt:lpstr>
      <vt:lpstr>Fall Protection Sub-committee Update  </vt:lpstr>
      <vt:lpstr>Fall Protection Sub-committee Update</vt:lpstr>
      <vt:lpstr>Fall Protection Sub-committee Update  </vt:lpstr>
      <vt:lpstr>Fall Protection Sub-committee Update</vt:lpstr>
      <vt:lpstr>Fall Protection Best Practices </vt:lpstr>
      <vt:lpstr>Fall Protection Best Practices</vt:lpstr>
      <vt:lpstr>Fall Protection Best Practices</vt:lpstr>
      <vt:lpstr>Fall Protection Best Practices </vt:lpstr>
      <vt:lpstr>Fall Protection Sub-committee Update </vt:lpstr>
      <vt:lpstr>Where do we stand?</vt:lpstr>
      <vt:lpstr>PowerPoint Presentation</vt:lpstr>
      <vt:lpstr>Engineering Controls</vt:lpstr>
      <vt:lpstr>Engineering Controls</vt:lpstr>
      <vt:lpstr>PowerPoint Presentation</vt:lpstr>
      <vt:lpstr>PowerPoint Presentation</vt:lpstr>
      <vt:lpstr>A: Anchors</vt:lpstr>
      <vt:lpstr>PowerPoint Presentation</vt:lpstr>
      <vt:lpstr>B: Body Harness</vt:lpstr>
      <vt:lpstr>C: Connecting Devices</vt:lpstr>
      <vt:lpstr>PowerPoint Presentation</vt:lpstr>
      <vt:lpstr>PowerPoint Presentation</vt:lpstr>
      <vt:lpstr>PowerPoint Presentation</vt:lpstr>
      <vt:lpstr>Administrative Controls</vt:lpstr>
      <vt:lpstr>Administrative Controls</vt:lpstr>
      <vt:lpstr>Fall Protection Sub-committee Update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Protection Sub-committee Update</dc:title>
  <dc:creator>Richard Rush</dc:creator>
  <cp:lastModifiedBy>Lori Harrison</cp:lastModifiedBy>
  <cp:revision>2</cp:revision>
  <dcterms:modified xsi:type="dcterms:W3CDTF">2018-10-01T18:46:13Z</dcterms:modified>
</cp:coreProperties>
</file>