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Rokkitt" panose="020B0604020202020204" charset="0"/>
      <p:regular r:id="rId15"/>
      <p:bold r:id="rId16"/>
    </p:embeddedFont>
    <p:embeddedFont>
      <p:font typeface="Rockwell" panose="02060603020205020403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920833" y="1346945"/>
            <a:ext cx="10222992" cy="80682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920833" y="4299696"/>
            <a:ext cx="10222992" cy="80682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920833" y="1484779"/>
            <a:ext cx="10222992" cy="2743199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8" name="Shape 18"/>
          <p:cNvGrpSpPr/>
          <p:nvPr/>
        </p:nvGrpSpPr>
        <p:grpSpPr>
          <a:xfrm>
            <a:off x="9649215" y="4068922"/>
            <a:ext cx="1080904" cy="1080901"/>
            <a:chOff x="9685338" y="4460675"/>
            <a:chExt cx="1080904" cy="1080901"/>
          </a:xfrm>
        </p:grpSpPr>
        <p:sp>
          <p:nvSpPr>
            <p:cNvPr id="19" name="Shape 19"/>
            <p:cNvSpPr/>
            <p:nvPr/>
          </p:nvSpPr>
          <p:spPr>
            <a:xfrm>
              <a:off x="9685338" y="4460675"/>
              <a:ext cx="1080904" cy="1080901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9793428" y="4568764"/>
              <a:ext cx="864722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051559" y="1432223"/>
            <a:ext cx="9966959" cy="3035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Font typeface="Rokkitt"/>
              <a:buNone/>
              <a:defRPr sz="96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069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9592732" y="4289333"/>
            <a:ext cx="1193868" cy="6400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28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5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4073651" y="-882395"/>
            <a:ext cx="4050791" cy="1005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7181849" y="2076450"/>
            <a:ext cx="5638800" cy="255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5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2000249" y="-400049"/>
            <a:ext cx="5638800" cy="75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5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399" cy="40507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4917989"/>
            <a:ext cx="12192000" cy="1940009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167127" y="1225295"/>
            <a:ext cx="9281159" cy="3520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Font typeface="Rokkitt"/>
              <a:buNone/>
              <a:defRPr sz="80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2165774" y="5020055"/>
            <a:ext cx="90525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593667" y="6272783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182708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38" name="Shape 38"/>
          <p:cNvGrpSpPr/>
          <p:nvPr/>
        </p:nvGrpSpPr>
        <p:grpSpPr>
          <a:xfrm>
            <a:off x="897399" y="2325848"/>
            <a:ext cx="1080904" cy="1080901"/>
            <a:chOff x="9685338" y="4460675"/>
            <a:chExt cx="1080904" cy="1080901"/>
          </a:xfrm>
        </p:grpSpPr>
        <p:sp>
          <p:nvSpPr>
            <p:cNvPr id="39" name="Shape 39"/>
            <p:cNvSpPr/>
            <p:nvPr/>
          </p:nvSpPr>
          <p:spPr>
            <a:xfrm>
              <a:off x="9685338" y="4460675"/>
              <a:ext cx="1080904" cy="1080901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9793428" y="4568764"/>
              <a:ext cx="864722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3701" y="2506133"/>
            <a:ext cx="1188297" cy="720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28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5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069848" y="2194559"/>
            <a:ext cx="4754879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6364223" y="2194559"/>
            <a:ext cx="4754879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5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Font typeface="Noto Sans Symbols"/>
              <a:buNone/>
              <a:defRPr sz="2000" b="1" i="0" u="none" strike="noStrike" cap="none">
                <a:solidFill>
                  <a:srgbClr val="B45F06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364223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Font typeface="Noto Sans Symbols"/>
              <a:buNone/>
              <a:defRPr sz="2000" b="1" i="0" u="none" strike="noStrike" cap="none">
                <a:solidFill>
                  <a:srgbClr val="B45F06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6364223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5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8303739" y="0"/>
            <a:ext cx="3888258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549639" y="685800"/>
            <a:ext cx="3200399" cy="1737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3200" b="1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5" cy="5020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8549639" y="2423159"/>
            <a:ext cx="3200399" cy="3291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B45F06"/>
              </a:buClr>
              <a:buFont typeface="Noto Sans Symbols"/>
              <a:buNone/>
              <a:defRPr sz="1400" b="0" i="0" u="none" strike="noStrike" cap="none">
                <a:solidFill>
                  <a:srgbClr val="B45F06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74" name="Shape 74"/>
          <p:cNvGrpSpPr/>
          <p:nvPr/>
        </p:nvGrpSpPr>
        <p:grpSpPr>
          <a:xfrm>
            <a:off x="11401724" y="6229680"/>
            <a:ext cx="457199" cy="457199"/>
            <a:chOff x="11361456" y="6195812"/>
            <a:chExt cx="548639" cy="548639"/>
          </a:xfrm>
        </p:grpSpPr>
        <p:sp>
          <p:nvSpPr>
            <p:cNvPr id="75" name="Shape 75"/>
            <p:cNvSpPr/>
            <p:nvPr/>
          </p:nvSpPr>
          <p:spPr>
            <a:xfrm>
              <a:off x="11361456" y="6195812"/>
              <a:ext cx="548639" cy="548639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8303739" y="0"/>
            <a:ext cx="3888258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8549639" y="685800"/>
            <a:ext cx="3200399" cy="1737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3200" b="1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549639" y="2423159"/>
            <a:ext cx="3200399" cy="3291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B45F06"/>
              </a:buClr>
              <a:buFont typeface="Noto Sans Symbols"/>
              <a:buNone/>
              <a:defRPr sz="1400" b="0" i="0" u="none" strike="noStrike" cap="none">
                <a:solidFill>
                  <a:srgbClr val="B45F06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84" name="Shape 84"/>
          <p:cNvGrpSpPr/>
          <p:nvPr/>
        </p:nvGrpSpPr>
        <p:grpSpPr>
          <a:xfrm>
            <a:off x="11401724" y="6229680"/>
            <a:ext cx="457199" cy="457199"/>
            <a:chOff x="11361456" y="6195812"/>
            <a:chExt cx="548639" cy="548639"/>
          </a:xfrm>
        </p:grpSpPr>
        <p:sp>
          <p:nvSpPr>
            <p:cNvPr id="85" name="Shape 85"/>
            <p:cNvSpPr/>
            <p:nvPr/>
          </p:nvSpPr>
          <p:spPr>
            <a:xfrm>
              <a:off x="11361456" y="6195812"/>
              <a:ext cx="548639" cy="548639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54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399" cy="40507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74929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731520" marR="0" lvl="2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05839" marR="0" lvl="3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600000" marR="0" lvl="5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899999" marR="0" lvl="6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200000" marR="0" lvl="7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500000" marR="0" lvl="8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B45F06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11401724" y="6229680"/>
            <a:ext cx="457199" cy="457199"/>
            <a:chOff x="11361456" y="6195812"/>
            <a:chExt cx="548639" cy="548639"/>
          </a:xfrm>
        </p:grpSpPr>
        <p:sp>
          <p:nvSpPr>
            <p:cNvPr id="11" name="Shape 11"/>
            <p:cNvSpPr/>
            <p:nvPr/>
          </p:nvSpPr>
          <p:spPr>
            <a:xfrm>
              <a:off x="11361456" y="6195812"/>
              <a:ext cx="548639" cy="548639"/>
            </a:xfrm>
            <a:prstGeom prst="ellipse">
              <a:avLst/>
            </a:prstGeom>
            <a:blipFill rotWithShape="1">
              <a:blip r:embed="rId1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eghan@organicmushrooms.com" TargetMode="External"/><Relationship Id="rId7" Type="http://schemas.openxmlformats.org/officeDocument/2006/relationships/hyperlink" Target="mailto:jessica.chandler@atipt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buckley@giorgiofoods.com" TargetMode="External"/><Relationship Id="rId5" Type="http://schemas.openxmlformats.org/officeDocument/2006/relationships/hyperlink" Target="mailto:rrush@southmill.com" TargetMode="External"/><Relationship Id="rId4" Type="http://schemas.openxmlformats.org/officeDocument/2006/relationships/hyperlink" Target="mailto:hilary@phillipsmushroomfarm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051559" y="1432223"/>
            <a:ext cx="9966959" cy="3035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9600" b="0" i="0" u="none" strike="noStrike" cap="none">
                <a:latin typeface="Rokkitt"/>
                <a:ea typeface="Rokkitt"/>
                <a:cs typeface="Rokkitt"/>
                <a:sym typeface="Rokkitt"/>
              </a:rPr>
              <a:t>ERGONOMICS Sub-COMMITTEE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162773" y="4468019"/>
            <a:ext cx="7891200" cy="106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B45F06"/>
              </a:buClr>
              <a:buSzPct val="25000"/>
              <a:buFont typeface="Noto Sans Symbols"/>
              <a:buNone/>
            </a:pPr>
            <a:r>
              <a:rPr lang="en-US" sz="3200"/>
              <a:t>MESH Committee General Meeting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B45F06"/>
              </a:buClr>
              <a:buSzPct val="25000"/>
              <a:buFont typeface="Noto Sans Symbols"/>
              <a:buNone/>
            </a:pPr>
            <a:r>
              <a:rPr lang="en-US" sz="3200"/>
              <a:t>April 27,2017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8076" y="5192775"/>
            <a:ext cx="1450800" cy="13679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5400" b="0" i="0" u="none" strike="noStrike" cap="none">
                <a:latin typeface="Rokkitt"/>
                <a:ea typeface="Rokkitt"/>
                <a:cs typeface="Rokkitt"/>
                <a:sym typeface="Rokkitt"/>
              </a:rPr>
              <a:t>HARVESTING</a:t>
            </a:r>
          </a:p>
        </p:txBody>
      </p:sp>
      <p:pic>
        <p:nvPicPr>
          <p:cNvPr id="174" name="Shape 174" descr="https://lh6.googleusercontent.com/5wyIqagDRZzjouQ0AGO8N2i8vM2n5YoCBWK5LYJgN4NEeJP5em-PIbXSwmqaykJy2eAwDmhEzRnGzc_lB3A139vCVtsPDiHdJUn-G72clKXHV9_MSesPoJ4am2akBJKKm3e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9531" y="2093975"/>
            <a:ext cx="3838513" cy="287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 descr="https://lh5.googleusercontent.com/wyZXpoe7pxJ5jwC-HxcEt9FW5GmJFyEuG3f9m7_aydhPnFSGEorJIpHm6FgWbWh32cXziVAff4OqZUX4mdXZyVk95kyUrtrKv9p6wCPZjggU6q6dFHdM5bfOu-AQ8wcT0fC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094" y="2093975"/>
            <a:ext cx="3669167" cy="287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https://lh5.googleusercontent.com/SI40GOmX02eTolt1brH-ciiNrfHbjoRAVqTwF8zHv7xVdWtSgM-RFDP2COTSCtfMXDu8fesKMcUJXeLXL36E6i5CSFe6mmiLB8larDN6EBgLR7djb3JugviMJMrnGsa8fKRJ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4170" y="2093975"/>
            <a:ext cx="3838513" cy="287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25717" y="5547305"/>
            <a:ext cx="1322947" cy="124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5400" b="0" i="0" u="none" strike="noStrike" cap="none">
                <a:latin typeface="Rokkitt"/>
                <a:ea typeface="Rokkitt"/>
                <a:cs typeface="Rokkitt"/>
                <a:sym typeface="Rokkitt"/>
              </a:rPr>
              <a:t>HAULERS</a:t>
            </a:r>
          </a:p>
        </p:txBody>
      </p:sp>
      <p:pic>
        <p:nvPicPr>
          <p:cNvPr id="183" name="Shape 183" descr="https://lh6.googleusercontent.com/Ux1YNe_s5d2QJfEl-yWRDnvpQRB2dMxO9TJnyoBrYIKKeLvlzAZdlYIHYerVLqnobbykCp3cqZgt3e4paQ2w0_ZCO7cZK6axFDsFxPsCw5IYlsSiKn2wfpWKKhdMedCg9IO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63564" y="2338250"/>
            <a:ext cx="3666307" cy="274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 descr="https://lh6.googleusercontent.com/ukM5zu3Y5nGRMHcjLZU6iydj9WkbfqhBvsGKSmBQHtToy7hmXQ08_D2pn0hVKDWwUJqGKbjEeTxikGijZ3uXoCHBB_YO7SyqEtCxi9hyFZSaJhWG7K7NXanHOfhLBeMAE_Q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6362" y="2334363"/>
            <a:ext cx="3645369" cy="273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 descr="https://lh3.googleusercontent.com/2hTvBqFEni2YKvOHCWMSzn4One7U66gLryJ-Jpa4w-yjMKQi3GEW6TogZ6MuRcmyoYmVDoTxtewQ2MBaDRx1T7ZsDrqsB94Y44m85GAogC6tgVZhFQwl1Dt7W7kqacnjlJ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471" y="2338250"/>
            <a:ext cx="3634388" cy="273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25717" y="5547305"/>
            <a:ext cx="1322947" cy="124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069850" y="204449"/>
            <a:ext cx="10058400" cy="1077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Rokkitt"/>
              <a:buNone/>
            </a:pPr>
            <a:r>
              <a:rPr lang="en-US" sz="4800" b="1">
                <a:solidFill>
                  <a:schemeClr val="dk1"/>
                </a:solidFill>
              </a:rPr>
              <a:t>ERGONOMICS Sub-COMMITTEE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069850" y="1282350"/>
            <a:ext cx="10058400" cy="489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Meghan Klotzbach      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meghan@organicmushrooms.com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Hilary Fox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hilary@phillipsmushroomfarms.com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Richard Rush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rrush@southmill.com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Chris Buckley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u="sng">
                <a:solidFill>
                  <a:schemeClr val="hlink"/>
                </a:solidFill>
                <a:hlinkClick r:id="rId6"/>
              </a:rPr>
              <a:t>cbuckley@giorgiofoods.com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Jessica Chandler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u="sng">
                <a:solidFill>
                  <a:schemeClr val="hlink"/>
                </a:solidFill>
                <a:hlinkClick r:id="rId7"/>
              </a:rPr>
              <a:t>jessica.chandler@atipt.com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5400" b="0" i="0" u="none" strike="noStrike" cap="none">
                <a:latin typeface="Rokkitt"/>
                <a:ea typeface="Rokkitt"/>
                <a:cs typeface="Rokkitt"/>
                <a:sym typeface="Rokkitt"/>
              </a:rPr>
              <a:t>DEFINITION</a:t>
            </a:r>
          </a:p>
        </p:txBody>
      </p:sp>
      <p:pic>
        <p:nvPicPr>
          <p:cNvPr id="112" name="Shape 1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47875" y="2120900"/>
            <a:ext cx="8102600" cy="40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4428" y="5547305"/>
            <a:ext cx="1322947" cy="124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0927" y="5518969"/>
            <a:ext cx="1321913" cy="124646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5400" b="0" i="0" u="none" strike="noStrike" cap="none">
                <a:latin typeface="Rokkitt"/>
                <a:ea typeface="Rokkitt"/>
                <a:cs typeface="Rokkitt"/>
                <a:sym typeface="Rokkitt"/>
              </a:rPr>
              <a:t>OBJECTIVE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69848" y="1736333"/>
            <a:ext cx="100583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To create a practical ergonomics program for the mushroom industry that focuses on all areas of work by encompassing the following two subjects: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45F06"/>
              </a:buClr>
              <a:buSzPct val="8500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Developing safe body positions for different jobs, including both behavioral and engineering adjustments</a:t>
            </a:r>
          </a:p>
          <a:p>
            <a:pPr marL="457200" marR="0" lvl="1" indent="-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45F06"/>
              </a:buClr>
              <a:buSzPct val="8500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Developing a stretching program designed with specific job hazards in mind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400"/>
              </a:spcBef>
              <a:buClr>
                <a:srgbClr val="B45F06"/>
              </a:buClr>
              <a:buSzPct val="8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5400" b="0" i="0" u="none" strike="noStrike" cap="none">
                <a:latin typeface="Rokkitt"/>
                <a:ea typeface="Rokkitt"/>
                <a:cs typeface="Rokkitt"/>
                <a:sym typeface="Rokkitt"/>
              </a:rPr>
              <a:t>OVERALL GOALS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399" cy="40507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Reduce muscular-skeletal stress on employees due to work positions of specific mushroom industry jobs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5F06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Reduce injuries caused by strains/sprains and repetitive motions 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Boost overall awareness of healthy living through stretching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9861" y="5550353"/>
            <a:ext cx="1322947" cy="1243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5400" b="0" i="0" u="none" strike="noStrike" cap="none">
                <a:latin typeface="Rokkitt"/>
                <a:ea typeface="Rokkitt"/>
                <a:cs typeface="Rokkitt"/>
                <a:sym typeface="Rokkitt"/>
              </a:rPr>
              <a:t>FUTURE GOALS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399" cy="40507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Work with a Physical Therapist to develop written and training programs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Create and conduct a Train-the-Trainer program for companies to implement in their workforce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9314" y="5550353"/>
            <a:ext cx="1322947" cy="1243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5400" b="0" i="0" u="none" strike="noStrike" cap="none">
                <a:latin typeface="Rokkitt"/>
                <a:ea typeface="Rokkitt"/>
                <a:cs typeface="Rokkitt"/>
                <a:sym typeface="Rokkitt"/>
              </a:rPr>
              <a:t>FUTURE GOALS </a:t>
            </a:r>
            <a:br>
              <a:rPr lang="en-US" sz="5400" b="0" i="0" u="none" strike="noStrike" cap="none">
                <a:latin typeface="Rokkitt"/>
                <a:ea typeface="Rokkitt"/>
                <a:cs typeface="Rokkitt"/>
                <a:sym typeface="Rokkitt"/>
              </a:rPr>
            </a:br>
            <a:r>
              <a:rPr lang="en-US" sz="2800" b="0" i="0" u="none" strike="noStrike" cap="none">
                <a:latin typeface="Rokkitt"/>
                <a:ea typeface="Rokkitt"/>
                <a:cs typeface="Rokkitt"/>
                <a:sym typeface="Rokkitt"/>
              </a:rPr>
              <a:t>(CONT.)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399" cy="40507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Have training materials developed, such as posters, wallet size cards, PowerPoints, etc. to help teach employees proper stretching techniques and ergonomic positions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5F06"/>
              </a:buClr>
              <a:buSzPct val="850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Design and produce different engineering changes for different jobs in the mushroom industry to remove ergonomic hazards 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buClr>
                <a:srgbClr val="B45F06"/>
              </a:buClr>
              <a:buSzPct val="8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9313" y="5547305"/>
            <a:ext cx="1322947" cy="124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5400" b="0" i="0" u="none" strike="noStrike" cap="none">
                <a:latin typeface="Rokkitt"/>
                <a:ea typeface="Rokkitt"/>
                <a:cs typeface="Rokkitt"/>
                <a:sym typeface="Rokkitt"/>
              </a:rPr>
              <a:t>PACKING</a:t>
            </a:r>
          </a:p>
        </p:txBody>
      </p:sp>
      <p:pic>
        <p:nvPicPr>
          <p:cNvPr id="147" name="Shape 147" descr="https://lh4.googleusercontent.com/ZApGJrTcHzzyB-pgjdLdW0GxT43sLIXGXdswHyyQvP-b3HWbYjHfNxO78OapBW28_Y8R6OcRr4cmLQQbFVgn05MOHqLjoGeEsuhW5Ndz535lfrwXqpGC7hUg_3d8Q7DfM2F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079" y="2093975"/>
            <a:ext cx="3668808" cy="275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https://lh6.googleusercontent.com/vjsdJ5uTglLQtQXDsLexf7q0sNwf1xHMv7agcVQAWsu0DDZwDk0b07cr4tqq-00fEi78L6HTgFJzV9zZivEiuPqFKcDOnUkegCOKLCazlp0jJZ9JhzobXYlvTRp9msiSoOj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0333" y="2093975"/>
            <a:ext cx="3681440" cy="275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25717" y="5547305"/>
            <a:ext cx="1322947" cy="124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 descr="https://lh5.googleusercontent.com/igfLGTvS7DGkPNWI9cQkuCEazlPbrG9vFzEzgbPEB8KEHb0pbzbhcFAb_1wbhWMKK-dTud8odlJSaW43JAEoMycudn3vX2Q8-nhyQedF6LcGeRZbvxbgQ1EYexq19IBUpzp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67221" y="2093975"/>
            <a:ext cx="3681442" cy="275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5400" b="0" i="0" u="none" strike="noStrike" cap="none">
                <a:latin typeface="Rokkitt"/>
                <a:ea typeface="Rokkitt"/>
                <a:cs typeface="Rokkitt"/>
                <a:sym typeface="Rokkitt"/>
              </a:rPr>
              <a:t>PACKING</a:t>
            </a:r>
          </a:p>
        </p:txBody>
      </p:sp>
      <p:pic>
        <p:nvPicPr>
          <p:cNvPr id="156" name="Shape 156" descr="https://lh4.googleusercontent.com/4lp0xJGh3WcAYSm3h9ZxoPy9LNxHll5GH4d9N_t8jxbkRDwNZdqSoZ66H_0aUeQvpHeiUuoeDUAHuAgsD-xu3k8kc8ENUT1hH3jKoQ24aShzEwAHa7vld8HFfHXcLzTjAKs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631" y="1695549"/>
            <a:ext cx="3650049" cy="273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https://lh5.googleusercontent.com/yoDCoxgT59wb_0tPvGMC_EnXZhP_q2noxSJ5wnnRtGHH6oAfhSxAC7EfLtmoH_AiBrB6DH7dvmu9DWW8LWu-6zz42u7AYcrB5pwQaCrlb1FFhVS2rryCYGj0ppt2d3bEnfQ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9828" y="1695549"/>
            <a:ext cx="3650049" cy="273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https://lh3.googleusercontent.com/25tWXEhW9evoMYv59VqdqtoSjybrzg_R_gnEVs_uijTxLMjYrVgmL1oRhRYr_gqdItPEJrQXRk8HtDK8bKe6A2vbrdNX-Kb4ntYzXGaaCC6FkGXr_3hVumhhmBNQn5cvk5Rz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15486" y="1695549"/>
            <a:ext cx="3630379" cy="273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25717" y="5547305"/>
            <a:ext cx="1322947" cy="124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5400" b="0" i="0" u="none" strike="noStrike" cap="none">
                <a:latin typeface="Rokkitt"/>
                <a:ea typeface="Rokkitt"/>
                <a:cs typeface="Rokkitt"/>
                <a:sym typeface="Rokkitt"/>
              </a:rPr>
              <a:t>HARVESTING</a:t>
            </a:r>
          </a:p>
        </p:txBody>
      </p:sp>
      <p:pic>
        <p:nvPicPr>
          <p:cNvPr id="165" name="Shape 165" descr="https://lh5.googleusercontent.com/Z_sQEc3hITTO5kVKa8VE23tbZsMAfmmoV7mlbyMnj4QwjByjzAN2YbZuf1AsQGVfsU577h2Tk5jkAbQRj2aWFGFFDgqSGgimTXZd-4lc4LOskFIb-z1RS7GusA9Lg4qxaMuB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9953" y="1596533"/>
            <a:ext cx="2901425" cy="387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https://lh4.googleusercontent.com/MstQf-S9NJUhQxZtFE0hh7a1U4cXDhH5Na7mcu4zKJ9p0OlNh7IVX4pCluAvuMfBjpyUxkGCdQi38h3TBNikkiRrVeESCKUdcb33WFM4mdAgaTphLyyLvw_LFLXJQTfiiSc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4777" y="1560367"/>
            <a:ext cx="2945196" cy="391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https://lh6.googleusercontent.com/HgcH6zrMEj-guGmd2LCoFjJjoMcWJRnr80DuoOM1SkLvXVz6-g-eJG7lzYJB1CdcJa_tTJan127vzQXcA9llPOytR4zWalQztDTyMTYmR8vT1Wp6xyIkAIECNWbaob-2w5S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8746" y="1885768"/>
            <a:ext cx="4349061" cy="3261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25717" y="5547305"/>
            <a:ext cx="1322947" cy="124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od Type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Widescreen</PresentationFormat>
  <Paragraphs>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Noto Sans Symbols</vt:lpstr>
      <vt:lpstr>Rokkitt</vt:lpstr>
      <vt:lpstr>Rockwell</vt:lpstr>
      <vt:lpstr>Arial</vt:lpstr>
      <vt:lpstr>Wood Type</vt:lpstr>
      <vt:lpstr>ERGONOMICS Sub-COMMITTEE</vt:lpstr>
      <vt:lpstr>DEFINITION</vt:lpstr>
      <vt:lpstr>OBJECTIVE</vt:lpstr>
      <vt:lpstr>OVERALL GOALS</vt:lpstr>
      <vt:lpstr>FUTURE GOALS</vt:lpstr>
      <vt:lpstr>FUTURE GOALS  (CONT.)</vt:lpstr>
      <vt:lpstr>PACKING</vt:lpstr>
      <vt:lpstr>PACKING</vt:lpstr>
      <vt:lpstr>HARVESTING</vt:lpstr>
      <vt:lpstr>HARVESTING</vt:lpstr>
      <vt:lpstr>HAULERS</vt:lpstr>
      <vt:lpstr>ERGONOMICS Sub-COMMITTEE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ERGONOMICS Sub-COMMITTEE</dc:title>
  <dc:creator>Daniel</dc:creator>
  <cp:lastModifiedBy>Lori Harrison</cp:lastModifiedBy>
  <cp:revision>1</cp:revision>
  <dcterms:modified xsi:type="dcterms:W3CDTF">2018-10-01T18:46:46Z</dcterms:modified>
</cp:coreProperties>
</file>