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9"/>
  </p:notesMasterIdLst>
  <p:sldIdLst>
    <p:sldId id="356" r:id="rId3"/>
    <p:sldId id="290" r:id="rId4"/>
    <p:sldId id="361" r:id="rId5"/>
    <p:sldId id="363" r:id="rId6"/>
    <p:sldId id="374" r:id="rId7"/>
    <p:sldId id="364" r:id="rId8"/>
    <p:sldId id="324" r:id="rId9"/>
    <p:sldId id="365" r:id="rId10"/>
    <p:sldId id="371" r:id="rId11"/>
    <p:sldId id="372" r:id="rId12"/>
    <p:sldId id="375" r:id="rId13"/>
    <p:sldId id="376" r:id="rId14"/>
    <p:sldId id="373" r:id="rId15"/>
    <p:sldId id="366" r:id="rId16"/>
    <p:sldId id="377" r:id="rId17"/>
    <p:sldId id="28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5" autoAdjust="0"/>
  </p:normalViewPr>
  <p:slideViewPr>
    <p:cSldViewPr>
      <p:cViewPr varScale="1">
        <p:scale>
          <a:sx n="69" d="100"/>
          <a:sy n="69" d="100"/>
        </p:scale>
        <p:origin x="11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837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osha-dc-fil01.osha.dir.labor.gov\GChartier$\working\Excel%20sheets\Copy%20of%201974-2012%20BLS%20Fatality%20Rate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ndard"/>
        <c:varyColors val="0"/>
        <c:ser>
          <c:idx val="1"/>
          <c:order val="0"/>
          <c:tx>
            <c:strRef>
              <c:f>'[Copy of 1974-2012 BLS Fatality Rates.xlsx]BLS Data'!$B$2</c:f>
              <c:strCache>
                <c:ptCount val="1"/>
                <c:pt idx="0">
                  <c:v>Fatality Rate</c:v>
                </c:pt>
              </c:strCache>
            </c:strRef>
          </c:tx>
          <c:spPr>
            <a:gradFill flip="none" rotWithShape="1">
              <a:gsLst>
                <a:gs pos="0">
                  <a:srgbClr val="000000"/>
                </a:gs>
                <a:gs pos="60000">
                  <a:srgbClr val="0070C0"/>
                </a:gs>
                <a:gs pos="100000">
                  <a:srgbClr val="00B0F0">
                    <a:lumMod val="33000"/>
                    <a:lumOff val="67000"/>
                  </a:srgbClr>
                </a:gs>
              </a:gsLst>
              <a:lin ang="0" scaled="0"/>
              <a:tileRect/>
            </a:gradFill>
            <a:ln>
              <a:noFill/>
            </a:ln>
          </c:spPr>
          <c:cat>
            <c:numRef>
              <c:f>'[Copy of 1974-2012 BLS Fatality Rates.xlsx]BLS Data'!$A$3:$A$43</c:f>
              <c:numCache>
                <c:formatCode>General</c:formatCode>
                <c:ptCount val="41"/>
                <c:pt idx="0">
                  <c:v>1974</c:v>
                </c:pt>
                <c:pt idx="1">
                  <c:v>1975</c:v>
                </c:pt>
                <c:pt idx="2">
                  <c:v>1976</c:v>
                </c:pt>
                <c:pt idx="3">
                  <c:v>1977</c:v>
                </c:pt>
                <c:pt idx="4">
                  <c:v>1978</c:v>
                </c:pt>
                <c:pt idx="5">
                  <c:v>1979</c:v>
                </c:pt>
                <c:pt idx="6">
                  <c:v>1980</c:v>
                </c:pt>
                <c:pt idx="7">
                  <c:v>1981</c:v>
                </c:pt>
                <c:pt idx="8">
                  <c:v>1982</c:v>
                </c:pt>
                <c:pt idx="9">
                  <c:v>1983</c:v>
                </c:pt>
                <c:pt idx="10">
                  <c:v>1984</c:v>
                </c:pt>
                <c:pt idx="11">
                  <c:v>1985</c:v>
                </c:pt>
                <c:pt idx="12">
                  <c:v>1986</c:v>
                </c:pt>
                <c:pt idx="13">
                  <c:v>1987</c:v>
                </c:pt>
                <c:pt idx="14">
                  <c:v>1988</c:v>
                </c:pt>
                <c:pt idx="15">
                  <c:v>1989</c:v>
                </c:pt>
                <c:pt idx="16">
                  <c:v>1990</c:v>
                </c:pt>
                <c:pt idx="17">
                  <c:v>1991</c:v>
                </c:pt>
                <c:pt idx="18">
                  <c:v>1992</c:v>
                </c:pt>
                <c:pt idx="19">
                  <c:v>1993</c:v>
                </c:pt>
                <c:pt idx="20">
                  <c:v>1994</c:v>
                </c:pt>
                <c:pt idx="21">
                  <c:v>1995</c:v>
                </c:pt>
                <c:pt idx="22">
                  <c:v>1996</c:v>
                </c:pt>
                <c:pt idx="23">
                  <c:v>1997</c:v>
                </c:pt>
                <c:pt idx="24">
                  <c:v>1998</c:v>
                </c:pt>
                <c:pt idx="25">
                  <c:v>1999</c:v>
                </c:pt>
                <c:pt idx="26">
                  <c:v>2000</c:v>
                </c:pt>
                <c:pt idx="27">
                  <c:v>2001</c:v>
                </c:pt>
                <c:pt idx="28">
                  <c:v>2002</c:v>
                </c:pt>
                <c:pt idx="29">
                  <c:v>2003</c:v>
                </c:pt>
                <c:pt idx="30">
                  <c:v>2004</c:v>
                </c:pt>
                <c:pt idx="31">
                  <c:v>2005</c:v>
                </c:pt>
                <c:pt idx="32">
                  <c:v>2006</c:v>
                </c:pt>
                <c:pt idx="33">
                  <c:v>2007</c:v>
                </c:pt>
                <c:pt idx="34">
                  <c:v>2008</c:v>
                </c:pt>
                <c:pt idx="35">
                  <c:v>2009</c:v>
                </c:pt>
                <c:pt idx="36">
                  <c:v>2010</c:v>
                </c:pt>
                <c:pt idx="37">
                  <c:v>2011</c:v>
                </c:pt>
                <c:pt idx="38">
                  <c:v>2012</c:v>
                </c:pt>
                <c:pt idx="39">
                  <c:v>2013</c:v>
                </c:pt>
                <c:pt idx="40">
                  <c:v>2014</c:v>
                </c:pt>
              </c:numCache>
            </c:numRef>
          </c:cat>
          <c:val>
            <c:numRef>
              <c:f>'[Copy of 1974-2012 BLS Fatality Rates.xlsx]BLS Data'!$B$3:$B$43</c:f>
              <c:numCache>
                <c:formatCode>0.0</c:formatCode>
                <c:ptCount val="41"/>
                <c:pt idx="0">
                  <c:v>9.8000000000000007</c:v>
                </c:pt>
                <c:pt idx="1">
                  <c:v>9.4</c:v>
                </c:pt>
                <c:pt idx="2">
                  <c:v>7.9</c:v>
                </c:pt>
                <c:pt idx="3">
                  <c:v>9.1</c:v>
                </c:pt>
                <c:pt idx="4">
                  <c:v>8.1999999999999993</c:v>
                </c:pt>
                <c:pt idx="5">
                  <c:v>8.6</c:v>
                </c:pt>
                <c:pt idx="6">
                  <c:v>7.7</c:v>
                </c:pt>
                <c:pt idx="7">
                  <c:v>7.6</c:v>
                </c:pt>
                <c:pt idx="8">
                  <c:v>7.4</c:v>
                </c:pt>
                <c:pt idx="9">
                  <c:v>5.6</c:v>
                </c:pt>
                <c:pt idx="10">
                  <c:v>6.4</c:v>
                </c:pt>
                <c:pt idx="11">
                  <c:v>6.2</c:v>
                </c:pt>
                <c:pt idx="12">
                  <c:v>5.9</c:v>
                </c:pt>
                <c:pt idx="13">
                  <c:v>5.4</c:v>
                </c:pt>
                <c:pt idx="14">
                  <c:v>5</c:v>
                </c:pt>
                <c:pt idx="15">
                  <c:v>5.4</c:v>
                </c:pt>
                <c:pt idx="16">
                  <c:v>4.3</c:v>
                </c:pt>
                <c:pt idx="17">
                  <c:v>4.3</c:v>
                </c:pt>
                <c:pt idx="18">
                  <c:v>5.0999999999999996</c:v>
                </c:pt>
                <c:pt idx="19">
                  <c:v>5.2</c:v>
                </c:pt>
                <c:pt idx="20">
                  <c:v>5.3</c:v>
                </c:pt>
                <c:pt idx="21">
                  <c:v>5</c:v>
                </c:pt>
                <c:pt idx="22">
                  <c:v>4.8</c:v>
                </c:pt>
                <c:pt idx="23">
                  <c:v>4.7</c:v>
                </c:pt>
                <c:pt idx="24">
                  <c:v>4.5</c:v>
                </c:pt>
                <c:pt idx="25">
                  <c:v>4.5</c:v>
                </c:pt>
                <c:pt idx="26">
                  <c:v>4.3</c:v>
                </c:pt>
                <c:pt idx="27">
                  <c:v>4.3</c:v>
                </c:pt>
                <c:pt idx="28">
                  <c:v>4</c:v>
                </c:pt>
                <c:pt idx="29">
                  <c:v>4</c:v>
                </c:pt>
                <c:pt idx="30">
                  <c:v>4.0999999999999996</c:v>
                </c:pt>
                <c:pt idx="31">
                  <c:v>4</c:v>
                </c:pt>
                <c:pt idx="32">
                  <c:v>4.2</c:v>
                </c:pt>
                <c:pt idx="33">
                  <c:v>4</c:v>
                </c:pt>
                <c:pt idx="34">
                  <c:v>3.7</c:v>
                </c:pt>
                <c:pt idx="35">
                  <c:v>3.5</c:v>
                </c:pt>
                <c:pt idx="36">
                  <c:v>3.6</c:v>
                </c:pt>
                <c:pt idx="37">
                  <c:v>3.5</c:v>
                </c:pt>
                <c:pt idx="38">
                  <c:v>3.4</c:v>
                </c:pt>
                <c:pt idx="39">
                  <c:v>3.3</c:v>
                </c:pt>
                <c:pt idx="40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06-4E09-BAE3-836C0ED67E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835968"/>
        <c:axId val="44837504"/>
      </c:areaChart>
      <c:catAx>
        <c:axId val="44835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Calibri" panose="020F0502020204030204" pitchFamily="34" charset="0"/>
              </a:defRPr>
            </a:pPr>
            <a:endParaRPr lang="en-US"/>
          </a:p>
        </c:txPr>
        <c:crossAx val="44837504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44837504"/>
        <c:scaling>
          <c:orientation val="minMax"/>
          <c:max val="1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44835968"/>
        <c:crosses val="autoZero"/>
        <c:crossBetween val="midCat"/>
        <c:majorUnit val="1"/>
      </c:valAx>
    </c:plotArea>
    <c:plotVisOnly val="1"/>
    <c:dispBlanksAs val="zero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2DEDD-FE8F-4DB7-8CB2-CB4F77C329CF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6ECDE-E85F-4B9A-AE98-13E83C63E0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73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>
                <a:solidFill>
                  <a:srgbClr val="FF0000"/>
                </a:solidFill>
              </a:rPr>
              <a:t>Update for 2015.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0914" indent="-2811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4483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4277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24070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3863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23657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73450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23244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2764C2F-3FE4-421E-9393-9FD87D6EEB90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0914" indent="-2811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4483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4277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24070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3863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23657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73450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23244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8D4492D-7398-484B-B712-9998C9FB2DD1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0914" indent="-2811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4483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4277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24070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3863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23657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73450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23244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9FF700B-EBD4-4963-A0AB-3EE4E01473A2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0914" indent="-2811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4483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4277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24070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3863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23657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73450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23244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7BA4ABD-BE1A-48E6-8060-BE48EF08D587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0914" indent="-2811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4483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4277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24070" indent="-22489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3863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23657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73450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23244" indent="-224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7BA4ABD-BE1A-48E6-8060-BE48EF08D587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36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1544" indent="-277997" defTabSz="9136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11989" indent="-221773" defTabSz="9136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57098" indent="-221773" defTabSz="9136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02205" indent="-221773" defTabSz="9136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51999" indent="-221773" defTabSz="9136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01792" indent="-221773" defTabSz="9136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51585" indent="-221773" defTabSz="9136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01379" indent="-221773" defTabSz="9136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9E94E5D-752D-47C7-80C5-C49390DC9558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0285" indent="-28268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0101" indent="-22645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97704" indent="-22645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5306" indent="-22645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05099" indent="-2264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54892" indent="-2264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04686" indent="-2264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54479" indent="-2264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ADFE7F0-28C2-4BE7-A6AA-CB0C85A95C8B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4915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62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29057" indent="-280406" defTabSz="89262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21626" indent="-224325" defTabSz="89262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570276" indent="-224325" defTabSz="89262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18927" indent="-224325" defTabSz="89262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467577" indent="-224325" defTabSz="8926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16227" indent="-224325" defTabSz="8926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364878" indent="-224325" defTabSz="8926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13528" indent="-224325" defTabSz="8926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 dirty="0">
                <a:solidFill>
                  <a:prstClr val="black"/>
                </a:solidFill>
                <a:latin typeface="Arial" charset="0"/>
              </a:rPr>
              <a:t>INTRODUCTION TO OSHA Lesson</a:t>
            </a:r>
          </a:p>
        </p:txBody>
      </p:sp>
      <p:sp>
        <p:nvSpPr>
          <p:cNvPr id="49157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62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29057" indent="-280406" defTabSz="89262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21626" indent="-224325" defTabSz="89262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570276" indent="-224325" defTabSz="89262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18927" indent="-224325" defTabSz="89262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467577" indent="-224325" defTabSz="8926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16227" indent="-224325" defTabSz="8926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364878" indent="-224325" defTabSz="8926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13528" indent="-224325" defTabSz="8926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>
                <a:solidFill>
                  <a:prstClr val="black"/>
                </a:solidFill>
                <a:latin typeface="Arial" charset="0"/>
              </a:rPr>
              <a:t>Revised 04.2014</a:t>
            </a:r>
          </a:p>
        </p:txBody>
      </p:sp>
      <p:sp>
        <p:nvSpPr>
          <p:cNvPr id="49158" name="Slide Number Placeholder 5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418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29057" indent="-280406" defTabSz="89418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21626" indent="-224325" defTabSz="89418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570276" indent="-224325" defTabSz="89418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18927" indent="-224325" defTabSz="89418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467577" indent="-224325" defTabSz="89418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16227" indent="-224325" defTabSz="89418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364878" indent="-224325" defTabSz="89418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13528" indent="-224325" defTabSz="89418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170EC961-8432-4BB9-B248-4AA231ED6E1A}" type="slidenum">
              <a:rPr lang="en-US" altLang="en-US" sz="10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defRPr/>
              </a:pPr>
              <a:t>16</a:t>
            </a:fld>
            <a:endParaRPr lang="en-US" altLang="en-US" sz="10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77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200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196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9331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54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01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94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92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442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53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47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956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2BED9F7-4618-451F-903E-DFF30338F51C}" type="datetimeFigureOut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C4A9B66-2455-4EF2-8F99-9358D16BB91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ha.gov/walking-working-surface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ha.gov/recordkeeping/finalrule/index.html" TargetMode="External"/><Relationship Id="rId2" Type="http://schemas.openxmlformats.org/officeDocument/2006/relationships/hyperlink" Target="https://www.osha.gov/recordkeeping/NAICScodesforelectronicsubmission.pdf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1142999"/>
          </a:xfrm>
        </p:spPr>
        <p:txBody>
          <a:bodyPr/>
          <a:lstStyle/>
          <a:p>
            <a:pPr algn="ctr">
              <a:defRPr/>
            </a:pPr>
            <a:r>
              <a:rPr lang="en-US" dirty="0"/>
              <a:t>OSHA Update</a:t>
            </a:r>
          </a:p>
        </p:txBody>
      </p:sp>
      <p:sp>
        <p:nvSpPr>
          <p:cNvPr id="9218" name="Subtitle 2"/>
          <p:cNvSpPr>
            <a:spLocks noGrp="1"/>
          </p:cNvSpPr>
          <p:nvPr>
            <p:ph type="subTitle" idx="1"/>
          </p:nvPr>
        </p:nvSpPr>
        <p:spPr>
          <a:xfrm>
            <a:off x="381000" y="3581400"/>
            <a:ext cx="8382000" cy="14478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altLang="en-US" dirty="0">
              <a:ea typeface="ＭＳ Ｐゴシック" pitchFamily="34" charset="-128"/>
            </a:endParaRPr>
          </a:p>
          <a:p>
            <a:pPr marR="0" algn="ctr" eaLnBrk="1" hangingPunct="1"/>
            <a:r>
              <a:rPr lang="en-US" altLang="en-US" dirty="0">
                <a:ea typeface="ＭＳ Ｐゴシック" pitchFamily="34" charset="-128"/>
              </a:rPr>
              <a:t>American Mushroom Institute</a:t>
            </a:r>
          </a:p>
          <a:p>
            <a:pPr marR="0" algn="ctr" eaLnBrk="1" hangingPunct="1"/>
            <a:r>
              <a:rPr lang="en-US" altLang="en-US" dirty="0">
                <a:ea typeface="ＭＳ Ｐゴシック" pitchFamily="34" charset="-128"/>
              </a:rPr>
              <a:t>General Meeting </a:t>
            </a:r>
          </a:p>
          <a:p>
            <a:pPr marR="0" algn="ctr" eaLnBrk="1" hangingPunct="1"/>
            <a:r>
              <a:rPr lang="en-US" altLang="en-US" dirty="0">
                <a:ea typeface="ＭＳ Ｐゴシック" pitchFamily="34" charset="-128"/>
              </a:rPr>
              <a:t>April 27, 2017</a:t>
            </a:r>
          </a:p>
          <a:p>
            <a:pPr marR="0" algn="ctr" eaLnBrk="1" hangingPunct="1"/>
            <a:endParaRPr lang="en-US" altLang="en-US" dirty="0">
              <a:ea typeface="ＭＳ Ｐゴシック" pitchFamily="34" charset="-128"/>
            </a:endParaRPr>
          </a:p>
          <a:p>
            <a:pPr marR="0" eaLnBrk="1" hangingPunct="1"/>
            <a:endParaRPr lang="en-US" altLang="en-US" b="1" dirty="0">
              <a:ea typeface="ＭＳ Ｐゴシック" pitchFamily="34" charset="-128"/>
            </a:endParaRPr>
          </a:p>
          <a:p>
            <a:pPr marR="0" eaLnBrk="1" hangingPunct="1"/>
            <a:endParaRPr lang="en-US" altLang="en-US" b="1" dirty="0">
              <a:ea typeface="ＭＳ Ｐゴシック" pitchFamily="34" charset="-128"/>
            </a:endParaRPr>
          </a:p>
          <a:p>
            <a:pPr marR="0" eaLnBrk="1" hangingPunct="1"/>
            <a:endParaRPr lang="en-US" altLang="en-US" dirty="0">
              <a:ea typeface="ＭＳ Ｐゴシック" pitchFamily="34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5486400"/>
            <a:ext cx="1990725" cy="619125"/>
          </a:xfrm>
          <a:prstGeom prst="rect">
            <a:avLst/>
          </a:prstGeom>
        </p:spPr>
      </p:pic>
      <p:pic>
        <p:nvPicPr>
          <p:cNvPr id="2052" name="Picture 4" descr="C:\Users\jharrity\AppData\Local\Microsoft\Windows\Temporary Internet Files\Content.IE5\8Q4THNJS\animal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31518"/>
            <a:ext cx="2082417" cy="190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0407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Content Placeholder 2"/>
          <p:cNvSpPr>
            <a:spLocks noGrp="1"/>
          </p:cNvSpPr>
          <p:nvPr>
            <p:ph idx="1"/>
          </p:nvPr>
        </p:nvSpPr>
        <p:spPr bwMode="auto">
          <a:xfrm>
            <a:off x="990600" y="1676400"/>
            <a:ext cx="7696200" cy="4953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10000"/>
              <a:buNone/>
              <a:defRPr/>
            </a:pPr>
            <a:r>
              <a:rPr lang="en-US" altLang="en-US" sz="2600" dirty="0">
                <a:latin typeface="Calibri" pitchFamily="34" charset="0"/>
              </a:rPr>
              <a:t>Rule overall: </a:t>
            </a:r>
            <a:r>
              <a:rPr lang="en-US" altLang="en-US" sz="2600" b="1" dirty="0">
                <a:latin typeface="Calibri" pitchFamily="34" charset="0"/>
              </a:rPr>
              <a:t>January 17, 2017</a:t>
            </a:r>
          </a:p>
          <a:p>
            <a:r>
              <a:rPr lang="en-US" sz="2800" dirty="0"/>
              <a:t>Ensuring exposed workers are trained on fall hazards (6 months),</a:t>
            </a:r>
          </a:p>
          <a:p>
            <a:r>
              <a:rPr lang="en-US" sz="2800" dirty="0"/>
              <a:t>Ensuring workers who use equipment covered by the final rule are trained (6 months),</a:t>
            </a:r>
          </a:p>
          <a:p>
            <a:r>
              <a:rPr lang="en-US" sz="2800" dirty="0"/>
              <a:t>Inspecting and certifying permanent anchorages for rope descent systems (1 year),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10000"/>
              <a:buNone/>
              <a:defRPr/>
            </a:pPr>
            <a:endParaRPr lang="en-US" altLang="en-US" sz="2600" dirty="0">
              <a:latin typeface="Calibri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9144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>
              <a:lnSpc>
                <a:spcPct val="85000"/>
              </a:lnSpc>
              <a:defRPr/>
            </a:pPr>
            <a: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  <a:t>Walking-Working Surfaces </a:t>
            </a:r>
            <a:b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</a:br>
            <a: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  <a:t>and PPE (Fall Protection) Rule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990600" y="1371600"/>
            <a:ext cx="81534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jharrity\AppData\Local\Microsoft\Windows\Temporary Internet Files\Content.IE5\8NTSDAG2\3468902_8cf7cd7b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953000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887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Content Placeholder 2"/>
          <p:cNvSpPr>
            <a:spLocks noGrp="1"/>
          </p:cNvSpPr>
          <p:nvPr>
            <p:ph idx="1"/>
          </p:nvPr>
        </p:nvSpPr>
        <p:spPr bwMode="auto">
          <a:xfrm>
            <a:off x="990600" y="1676400"/>
            <a:ext cx="7696200" cy="4953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10000"/>
              <a:buNone/>
              <a:defRPr/>
            </a:pPr>
            <a:r>
              <a:rPr lang="en-US" altLang="en-US" sz="2600" dirty="0">
                <a:latin typeface="Calibri" pitchFamily="34" charset="0"/>
              </a:rPr>
              <a:t>Rule overall: </a:t>
            </a:r>
            <a:r>
              <a:rPr lang="en-US" altLang="en-US" sz="2600" b="1" dirty="0">
                <a:latin typeface="Calibri" pitchFamily="34" charset="0"/>
              </a:rPr>
              <a:t>January 17, 2017</a:t>
            </a:r>
          </a:p>
          <a:p>
            <a:r>
              <a:rPr lang="en-US" sz="2800" dirty="0"/>
              <a:t>Installing personal fall arrest or ladder safety systems on new fixed ladders over 24 feet and on replacement ladders/ladder sections, including fixed ladders on outdoor advertising structures (2 years),</a:t>
            </a:r>
          </a:p>
          <a:p>
            <a:r>
              <a:rPr lang="en-US" sz="2800" dirty="0"/>
              <a:t>Ensuring existing fixed ladders over 24 feet, including those on outdoor advertising structures, are equipped with a cage, well, personal fall arrest system, or ladder safety system (2 years), and</a:t>
            </a:r>
          </a:p>
          <a:p>
            <a:r>
              <a:rPr lang="en-US" sz="2800" dirty="0"/>
              <a:t>Replacing cages and wells (used as fall protection) with ladder safety or personal fall arrest systems on all fixed ladders over 24 feet (20 years).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10000"/>
              <a:buNone/>
              <a:defRPr/>
            </a:pPr>
            <a:endParaRPr lang="en-US" altLang="en-US" sz="2600" dirty="0">
              <a:latin typeface="Calibri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9144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>
              <a:lnSpc>
                <a:spcPct val="85000"/>
              </a:lnSpc>
              <a:defRPr/>
            </a:pPr>
            <a: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  <a:t>Walking-Working Surfaces </a:t>
            </a:r>
            <a:b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</a:br>
            <a: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  <a:t>and PPE (Fall Protection) Rule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990600" y="1371600"/>
            <a:ext cx="81534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4279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482" y="1649186"/>
            <a:ext cx="1921764" cy="3352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1881187"/>
            <a:ext cx="2690812" cy="39100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1981201"/>
            <a:ext cx="1762125" cy="3809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14461" y="685800"/>
            <a:ext cx="5519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Ladder Safety Cage vs. Safety System</a:t>
            </a:r>
          </a:p>
        </p:txBody>
      </p:sp>
    </p:spTree>
    <p:extLst>
      <p:ext uri="{BB962C8B-B14F-4D97-AF65-F5344CB8AC3E}">
        <p14:creationId xmlns:p14="http://schemas.microsoft.com/office/powerpoint/2010/main" val="2871523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958850" y="1676400"/>
            <a:ext cx="6934200" cy="455453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10000"/>
              <a:buFontTx/>
              <a:buNone/>
              <a:defRPr/>
            </a:pPr>
            <a:r>
              <a:rPr lang="en-US" altLang="en-US" sz="2800" b="1" dirty="0">
                <a:latin typeface="Calibri" panose="020F0502020204030204" pitchFamily="34" charset="0"/>
              </a:rPr>
              <a:t>COMPLIANCE ASSISTANCE RESOURCES</a:t>
            </a:r>
          </a:p>
          <a:p>
            <a:pPr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  <a:defRPr/>
            </a:pPr>
            <a:r>
              <a:rPr lang="en-US" altLang="en-US" sz="2600" dirty="0">
                <a:latin typeface="Calibri" panose="020F0502020204030204" pitchFamily="34" charset="0"/>
              </a:rPr>
              <a:t>OSHA’s new webpage on subparts D&amp;I: </a:t>
            </a:r>
            <a:r>
              <a:rPr lang="en-US" sz="2600" u="sng" dirty="0">
                <a:latin typeface="Calibri" panose="020F0502020204030204" pitchFamily="34" charset="0"/>
                <a:hlinkClick r:id="rId3"/>
              </a:rPr>
              <a:t>www.osha.gov/walking-working-surfaces</a:t>
            </a:r>
            <a:endParaRPr lang="en-US" sz="2600" u="sng" dirty="0">
              <a:latin typeface="Calibri" panose="020F0502020204030204" pitchFamily="34" charset="0"/>
            </a:endParaRPr>
          </a:p>
          <a:p>
            <a:pPr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  <a:defRPr/>
            </a:pPr>
            <a:endParaRPr lang="en-US" altLang="en-US" sz="2600" b="1" dirty="0">
              <a:latin typeface="Calibri" panose="020F0502020204030204" pitchFamily="34" charset="0"/>
            </a:endParaRPr>
          </a:p>
          <a:p>
            <a:pPr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  <a:defRPr/>
            </a:pPr>
            <a:r>
              <a:rPr lang="en-US" altLang="en-US" sz="2600" dirty="0">
                <a:latin typeface="Calibri" panose="020F0502020204030204" pitchFamily="34" charset="0"/>
              </a:rPr>
              <a:t>Fact sheets</a:t>
            </a:r>
          </a:p>
          <a:p>
            <a:pPr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  <a:defRPr/>
            </a:pPr>
            <a:endParaRPr lang="en-US" altLang="en-US" sz="2600" dirty="0">
              <a:latin typeface="Calibri" panose="020F0502020204030204" pitchFamily="34" charset="0"/>
            </a:endParaRPr>
          </a:p>
          <a:p>
            <a:pPr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  <a:defRPr/>
            </a:pPr>
            <a:r>
              <a:rPr lang="en-US" altLang="en-US" sz="2600" dirty="0">
                <a:latin typeface="Calibri" panose="020F0502020204030204" pitchFamily="34" charset="0"/>
              </a:rPr>
              <a:t>FAQs</a:t>
            </a:r>
          </a:p>
          <a:p>
            <a:pPr marL="0" indent="0">
              <a:buFontTx/>
              <a:buNone/>
              <a:defRPr/>
            </a:pPr>
            <a:endParaRPr lang="en-US" altLang="en-US" dirty="0">
              <a:solidFill>
                <a:schemeClr val="accent6"/>
              </a:solidFill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9144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>
              <a:lnSpc>
                <a:spcPct val="85000"/>
              </a:lnSpc>
              <a:defRPr/>
            </a:pPr>
            <a: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  <a:t>Walking-Working Surfaces </a:t>
            </a:r>
            <a:b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</a:br>
            <a: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  <a:t>and PPE (Fall Protection) Rule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990600" y="1371600"/>
            <a:ext cx="81534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917" name="Picture 16" descr="C:\Users\gchartier\Desktop\Safety sign 0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671888"/>
            <a:ext cx="1995488" cy="275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3146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854200"/>
            <a:ext cx="7315200" cy="3124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15875" y="228600"/>
            <a:ext cx="91281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4000" b="1" dirty="0">
                <a:solidFill>
                  <a:srgbClr val="0070C0"/>
                </a:solidFill>
                <a:latin typeface="Calibri" pitchFamily="34" charset="0"/>
              </a:rPr>
              <a:t>New Penalty Levels</a:t>
            </a:r>
          </a:p>
          <a:p>
            <a:pPr algn="ctr" eaLnBrk="1" hangingPunct="1"/>
            <a:r>
              <a:rPr lang="en-US" altLang="en-US" sz="2000" b="1" dirty="0">
                <a:latin typeface="Calibri" pitchFamily="34" charset="0"/>
              </a:rPr>
              <a:t>Adjusted Jan 17, 2017</a:t>
            </a:r>
            <a:endParaRPr lang="en-US" altLang="en-US" sz="3200" b="1" dirty="0">
              <a:latin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112838" y="1473200"/>
          <a:ext cx="6934200" cy="383222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316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8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50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Type of Violation</a:t>
                      </a:r>
                      <a:endParaRPr lang="en-US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New Maximum*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94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aseline="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Serious and</a:t>
                      </a:r>
                    </a:p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Other-Than-Serious</a:t>
                      </a:r>
                    </a:p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Posting Requirements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 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$12,675 per violation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6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Willful or Repeated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   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$126,749 per violation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6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     Failure to Abate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$12,675 per day </a:t>
                      </a:r>
                      <a:br>
                        <a:rPr lang="en-US" sz="21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</a:br>
                      <a:r>
                        <a:rPr lang="en-US" sz="2100" b="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beyond the abatement date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453" name="TextBox 1"/>
          <p:cNvSpPr txBox="1">
            <a:spLocks noChangeArrowheads="1"/>
          </p:cNvSpPr>
          <p:nvPr/>
        </p:nvSpPr>
        <p:spPr bwMode="auto">
          <a:xfrm>
            <a:off x="914400" y="5207000"/>
            <a:ext cx="571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600" b="1" dirty="0">
                <a:latin typeface="Calibri" pitchFamily="34" charset="0"/>
              </a:rPr>
              <a:t>     </a:t>
            </a:r>
          </a:p>
          <a:p>
            <a:pPr eaLnBrk="1" hangingPunct="1"/>
            <a:r>
              <a:rPr lang="en-US" altLang="en-US" sz="1600" b="1" dirty="0">
                <a:latin typeface="Calibri" pitchFamily="34" charset="0"/>
              </a:rPr>
              <a:t>    *Maximum penalties will be readjusted </a:t>
            </a:r>
            <a:r>
              <a:rPr lang="en-US" altLang="en-US" sz="1600" b="1" u="sng" dirty="0">
                <a:latin typeface="Calibri" pitchFamily="34" charset="0"/>
              </a:rPr>
              <a:t>annually</a:t>
            </a:r>
            <a:r>
              <a:rPr lang="en-US" altLang="en-US" sz="1600" b="1" dirty="0">
                <a:latin typeface="Calibri" pitchFamily="34" charset="0"/>
              </a:rPr>
              <a:t> for inflation.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066800" y="1295400"/>
            <a:ext cx="70104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832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4273444"/>
            <a:ext cx="1879365" cy="1688889"/>
          </a:xfrm>
          <a:prstGeom prst="rect">
            <a:avLst/>
          </a:prstGeom>
        </p:spPr>
      </p:pic>
      <p:pic>
        <p:nvPicPr>
          <p:cNvPr id="2050" name="Picture 2" descr="2017 Falls Stand-Down Butt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7370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6979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br>
              <a:rPr lang="en-US" altLang="en-US" sz="2400" dirty="0"/>
            </a:br>
            <a:br>
              <a:rPr lang="en-US" altLang="en-US" sz="2400" dirty="0"/>
            </a:br>
            <a:endParaRPr lang="en-US" altLang="en-US" sz="2400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1981200" y="3886200"/>
            <a:ext cx="6400800" cy="1752600"/>
          </a:xfrm>
        </p:spPr>
        <p:txBody>
          <a:bodyPr lIns="45720" rIns="45720"/>
          <a:lstStyle/>
          <a:p>
            <a:pPr marL="0" algn="r" eaLnBrk="1" hangingPunct="1">
              <a:defRPr/>
            </a:pPr>
            <a:r>
              <a:rPr lang="en-US" sz="4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Thank You!</a:t>
            </a:r>
          </a:p>
        </p:txBody>
      </p:sp>
      <p:pic>
        <p:nvPicPr>
          <p:cNvPr id="5123" name="Picture 3" descr="C:\Users\jharrity\AppData\Local\Microsoft\Windows\Temporary Internet Files\Content.IE5\ALIIP7GA\questions-answers-chemical-engineering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1430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32210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Agenda: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OSHA Update</a:t>
            </a:r>
          </a:p>
          <a:p>
            <a:pPr marL="109728" lvl="0" indent="0">
              <a:buNone/>
            </a:pPr>
            <a:endParaRPr lang="en-US" dirty="0"/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Electronic Reporting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Fatality Review 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Top 10 Violations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Walking Working Surface Standard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New penalty update (January 17, 2017) 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Q &amp;A </a:t>
            </a:r>
          </a:p>
          <a:p>
            <a:pPr marL="109728" indent="0">
              <a:buNone/>
            </a:pPr>
            <a:endParaRPr lang="en-US" dirty="0"/>
          </a:p>
        </p:txBody>
      </p:sp>
      <p:pic>
        <p:nvPicPr>
          <p:cNvPr id="1026" name="Picture 2" descr="C:\Users\jharrity\AppData\Local\Microsoft\Windows\Temporary Internet Files\Content.IE5\3NEC89RB\agenda01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762000"/>
            <a:ext cx="2133601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9387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Electronic Reporting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Amends 29 CFR 1904.41</a:t>
            </a:r>
          </a:p>
          <a:p>
            <a:r>
              <a:rPr lang="en-US" dirty="0"/>
              <a:t>May 11, 2016 Final Rule Posted For Public Review</a:t>
            </a:r>
          </a:p>
          <a:p>
            <a:r>
              <a:rPr lang="en-US" dirty="0"/>
              <a:t>Effective Jan. 1, 2017 Covered Employers with </a:t>
            </a:r>
            <a:r>
              <a:rPr lang="en-US" dirty="0">
                <a:solidFill>
                  <a:srgbClr val="FF0000"/>
                </a:solidFill>
              </a:rPr>
              <a:t>250</a:t>
            </a:r>
            <a:r>
              <a:rPr lang="en-US" dirty="0"/>
              <a:t> Employees or more must submit (year 2016)- 300A  by </a:t>
            </a:r>
          </a:p>
          <a:p>
            <a:pPr marL="0" indent="0">
              <a:buNone/>
            </a:pPr>
            <a:r>
              <a:rPr lang="en-US" dirty="0"/>
              <a:t>     July 1, 2017 </a:t>
            </a:r>
          </a:p>
          <a:p>
            <a:r>
              <a:rPr lang="en-US" dirty="0"/>
              <a:t>Submit (year 2017)- 300, 300A, and 301s by </a:t>
            </a:r>
          </a:p>
          <a:p>
            <a:pPr marL="109728" indent="0">
              <a:buNone/>
            </a:pPr>
            <a:r>
              <a:rPr lang="en-US" dirty="0"/>
              <a:t>   July 1, 2018</a:t>
            </a:r>
          </a:p>
          <a:p>
            <a:r>
              <a:rPr lang="en-US" dirty="0"/>
              <a:t>Thereafter by March 2</a:t>
            </a:r>
            <a:r>
              <a:rPr lang="en-US" baseline="30000" dirty="0"/>
              <a:t>nd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074" name="Picture 2" descr="C:\Users\jharrity\AppData\Local\Microsoft\Windows\Temporary Internet Files\Content.IE5\8NTSDAG2\it_computer_girl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267200"/>
            <a:ext cx="369570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030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Electronic Reporting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u="sng" dirty="0">
                <a:solidFill>
                  <a:srgbClr val="FFC000"/>
                </a:solidFill>
                <a:hlinkClick r:id="rId2" tooltip="Establishments in the following industries with 20 to 249 employees must submit injury and illness summary (Form 300A) data to OSHA electronically - PDF"/>
              </a:rPr>
              <a:t>Certain high-risk industries</a:t>
            </a:r>
            <a:r>
              <a:rPr lang="en-US" u="sng" dirty="0">
                <a:solidFill>
                  <a:srgbClr val="FFC000"/>
                </a:solidFill>
              </a:rPr>
              <a:t> (NAICS 11 on the list)</a:t>
            </a:r>
          </a:p>
          <a:p>
            <a:r>
              <a:rPr lang="en-US" dirty="0"/>
              <a:t>Employers with </a:t>
            </a:r>
            <a:r>
              <a:rPr lang="en-US" dirty="0">
                <a:solidFill>
                  <a:srgbClr val="FF0000"/>
                </a:solidFill>
              </a:rPr>
              <a:t>20</a:t>
            </a:r>
            <a:r>
              <a:rPr lang="en-US" dirty="0"/>
              <a:t> to </a:t>
            </a:r>
            <a:r>
              <a:rPr lang="en-US" dirty="0">
                <a:solidFill>
                  <a:srgbClr val="FF0000"/>
                </a:solidFill>
              </a:rPr>
              <a:t>249</a:t>
            </a:r>
            <a:r>
              <a:rPr lang="en-US" dirty="0"/>
              <a:t> employees must submit </a:t>
            </a:r>
          </a:p>
          <a:p>
            <a:pPr marL="0" indent="0">
              <a:buNone/>
            </a:pPr>
            <a:r>
              <a:rPr lang="en-US" dirty="0"/>
              <a:t>   (year 2016)-300A and (year 2017)-300A  by July 1st of </a:t>
            </a:r>
          </a:p>
          <a:p>
            <a:pPr marL="0" indent="0">
              <a:buNone/>
            </a:pPr>
            <a:r>
              <a:rPr lang="en-US" dirty="0"/>
              <a:t>   the following year</a:t>
            </a:r>
          </a:p>
          <a:p>
            <a:r>
              <a:rPr lang="en-US" dirty="0"/>
              <a:t>Beginning 2019 and every year thereafter the submission must be made by March 2</a:t>
            </a:r>
            <a:r>
              <a:rPr lang="en-US" baseline="30000" dirty="0"/>
              <a:t>nd </a:t>
            </a:r>
          </a:p>
          <a:p>
            <a:r>
              <a:rPr lang="en-US" dirty="0"/>
              <a:t>Additional Information and Q &amp; As available now at:</a:t>
            </a:r>
          </a:p>
          <a:p>
            <a:pPr marL="109728" indent="0">
              <a:buNone/>
            </a:pPr>
            <a:r>
              <a:rPr lang="en-US" u="sng" dirty="0">
                <a:hlinkClick r:id="rId3"/>
              </a:rPr>
              <a:t>http://www.osha.gov/recordkeeping/finalrule/index.html</a:t>
            </a:r>
            <a:endParaRPr lang="en-US" dirty="0"/>
          </a:p>
        </p:txBody>
      </p:sp>
      <p:pic>
        <p:nvPicPr>
          <p:cNvPr id="4098" name="Picture 2" descr="C:\Users\jharrity\AppData\Local\Microsoft\Windows\Temporary Internet Files\Content.IE5\NPAVVRB9\library-class-clipart-computer-guy-clip-art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029200"/>
            <a:ext cx="1863012" cy="1678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3659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944493"/>
              </p:ext>
            </p:extLst>
          </p:nvPr>
        </p:nvGraphicFramePr>
        <p:xfrm>
          <a:off x="914401" y="685800"/>
          <a:ext cx="7619998" cy="20574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571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8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4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2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Submission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Establishments </a:t>
                      </a:r>
                    </a:p>
                    <a:p>
                      <a:pPr algn="ctr"/>
                      <a:r>
                        <a:rPr lang="en-US" dirty="0"/>
                        <a:t>With 250 or more</a:t>
                      </a:r>
                    </a:p>
                    <a:p>
                      <a:pPr algn="ctr"/>
                      <a:r>
                        <a:rPr lang="en-US" dirty="0"/>
                        <a:t>Employees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*Establishments</a:t>
                      </a:r>
                    </a:p>
                    <a:p>
                      <a:pPr algn="ctr"/>
                      <a:r>
                        <a:rPr lang="en-US" dirty="0"/>
                        <a:t>With</a:t>
                      </a:r>
                      <a:r>
                        <a:rPr lang="en-US" baseline="0" dirty="0"/>
                        <a:t> 20-249</a:t>
                      </a:r>
                    </a:p>
                    <a:p>
                      <a:pPr algn="ctr"/>
                      <a:r>
                        <a:rPr lang="en-US" baseline="0" dirty="0"/>
                        <a:t>Employees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Submission </a:t>
                      </a:r>
                    </a:p>
                    <a:p>
                      <a:pPr algn="ctr"/>
                      <a:r>
                        <a:rPr lang="en-US" dirty="0"/>
                        <a:t>deadline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Form 300A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Form 300A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July1, 2017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Forms 300A,</a:t>
                      </a:r>
                    </a:p>
                    <a:p>
                      <a:pPr algn="ctr"/>
                      <a:r>
                        <a:rPr lang="en-US" dirty="0"/>
                        <a:t>300,</a:t>
                      </a:r>
                      <a:r>
                        <a:rPr lang="en-US" baseline="0" dirty="0"/>
                        <a:t> 301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Form 300A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July 1, 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1" y="3276601"/>
            <a:ext cx="8382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Releasing the data-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/>
              <a:t>Encourage Employers to increase Efforts –The “nudge” to reduce injuries and illnesses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/>
              <a:t>Enable researchers to access data to promote innovation in Safety and Health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/>
              <a:t>PII will be removed</a:t>
            </a:r>
          </a:p>
          <a:p>
            <a:endParaRPr lang="en-US" dirty="0"/>
          </a:p>
        </p:txBody>
      </p:sp>
      <p:pic>
        <p:nvPicPr>
          <p:cNvPr id="1026" name="Picture 2" descr="C:\Users\jharrity\AppData\Local\Microsoft\Windows\Temporary Internet Files\Content.IE5\8Q4THNJS\Data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099924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4913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/>
          <p:cNvGraphicFramePr>
            <a:graphicFrameLocks/>
          </p:cNvGraphicFramePr>
          <p:nvPr/>
        </p:nvGraphicFramePr>
        <p:xfrm>
          <a:off x="658000" y="1546086"/>
          <a:ext cx="81812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3" name="TextBox 16"/>
          <p:cNvSpPr txBox="1">
            <a:spLocks noChangeArrowheads="1"/>
          </p:cNvSpPr>
          <p:nvPr/>
        </p:nvSpPr>
        <p:spPr bwMode="auto">
          <a:xfrm rot="-5400000">
            <a:off x="-1319212" y="3236912"/>
            <a:ext cx="3810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latin typeface="Calibri" pitchFamily="34" charset="0"/>
              </a:rPr>
              <a:t>Per 100,000 workers</a:t>
            </a:r>
          </a:p>
        </p:txBody>
      </p:sp>
      <p:sp>
        <p:nvSpPr>
          <p:cNvPr id="5124" name="TextBox 18"/>
          <p:cNvSpPr txBox="1">
            <a:spLocks noChangeArrowheads="1"/>
          </p:cNvSpPr>
          <p:nvPr/>
        </p:nvSpPr>
        <p:spPr bwMode="auto">
          <a:xfrm>
            <a:off x="723900" y="5673725"/>
            <a:ext cx="64389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altLang="en-US" sz="900" b="1" dirty="0">
                <a:latin typeface="Calibri" pitchFamily="34" charset="0"/>
              </a:rPr>
              <a:t>1974-2001 data were estimated from BLS Survey of Employers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900" b="1" dirty="0">
                <a:latin typeface="Calibri" pitchFamily="34" charset="0"/>
              </a:rPr>
              <a:t>2002-2015 data were gathered from BLS Census of Fatal Injuries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900" b="1" dirty="0">
                <a:latin typeface="Calibri" pitchFamily="34" charset="0"/>
              </a:rPr>
              <a:t>In 2006, BLS switched from employment-based calculations to hourly calculations</a:t>
            </a:r>
          </a:p>
        </p:txBody>
      </p:sp>
      <p:sp>
        <p:nvSpPr>
          <p:cNvPr id="5125" name="TextBox 1"/>
          <p:cNvSpPr txBox="1">
            <a:spLocks noChangeArrowheads="1"/>
          </p:cNvSpPr>
          <p:nvPr/>
        </p:nvSpPr>
        <p:spPr bwMode="auto">
          <a:xfrm>
            <a:off x="-19050" y="434975"/>
            <a:ext cx="9144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4400" b="1" dirty="0">
                <a:solidFill>
                  <a:srgbClr val="0070C0"/>
                </a:solidFill>
                <a:latin typeface="Calibri" pitchFamily="34" charset="0"/>
              </a:rPr>
              <a:t>Rate of fatal workplace injuries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914400" y="1143000"/>
            <a:ext cx="7316788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7" name="TextBox 2"/>
          <p:cNvSpPr txBox="1">
            <a:spLocks noChangeArrowheads="1"/>
          </p:cNvSpPr>
          <p:nvPr/>
        </p:nvSpPr>
        <p:spPr bwMode="auto">
          <a:xfrm>
            <a:off x="8231188" y="5102225"/>
            <a:ext cx="609600" cy="307975"/>
          </a:xfrm>
          <a:prstGeom prst="rect">
            <a:avLst/>
          </a:prstGeom>
          <a:solidFill>
            <a:srgbClr val="EB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 dirty="0">
                <a:latin typeface="Calibri" pitchFamily="34" charset="0"/>
              </a:rPr>
              <a:t>2015</a:t>
            </a:r>
            <a:endParaRPr lang="en-US" altLang="en-US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303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Fiscal Year 2017 Fatalities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/>
              <a:t>October 1</a:t>
            </a:r>
            <a:r>
              <a:rPr lang="en-US" baseline="30000" dirty="0"/>
              <a:t>.</a:t>
            </a:r>
            <a:r>
              <a:rPr lang="en-US" dirty="0"/>
              <a:t> 2016 – April 27, 2017</a:t>
            </a:r>
          </a:p>
          <a:p>
            <a:pPr marL="114300" indent="0">
              <a:buNone/>
            </a:pPr>
            <a:endParaRPr lang="en-US" sz="2800" dirty="0"/>
          </a:p>
          <a:p>
            <a:pPr marL="114300" indent="0">
              <a:buNone/>
            </a:pPr>
            <a:r>
              <a:rPr lang="en-US" sz="2800" dirty="0"/>
              <a:t>Philadelphia Area Office: </a:t>
            </a:r>
          </a:p>
          <a:p>
            <a:pPr marL="114300" indent="0">
              <a:buNone/>
            </a:pPr>
            <a:endParaRPr lang="en-US" sz="2800" dirty="0"/>
          </a:p>
          <a:p>
            <a:pPr marL="114300" indent="0">
              <a:buNone/>
            </a:pPr>
            <a:r>
              <a:rPr lang="en-US" sz="2800" dirty="0"/>
              <a:t>2 Construction-   Fall into elevator pit</a:t>
            </a:r>
          </a:p>
          <a:p>
            <a:pPr marL="114300" indent="0">
              <a:buNone/>
            </a:pPr>
            <a:r>
              <a:rPr lang="en-US" sz="2800" dirty="0"/>
              <a:t>			 Fall to same level impaled</a:t>
            </a:r>
          </a:p>
          <a:p>
            <a:pPr marL="114300" indent="0">
              <a:buNone/>
            </a:pPr>
            <a:r>
              <a:rPr lang="en-US" sz="2800" dirty="0"/>
              <a:t>3 Gen. Industry-  2 PITs- caught under clamp</a:t>
            </a:r>
          </a:p>
          <a:p>
            <a:pPr marL="114300" indent="0">
              <a:buNone/>
            </a:pPr>
            <a:r>
              <a:rPr lang="en-US" sz="2800" dirty="0"/>
              <a:t>			 and caught under mast</a:t>
            </a:r>
          </a:p>
          <a:p>
            <a:pPr marL="114300" indent="0">
              <a:buNone/>
            </a:pPr>
            <a:r>
              <a:rPr lang="en-US" sz="2800" dirty="0"/>
              <a:t>			 1 caught under vehicle</a:t>
            </a:r>
          </a:p>
          <a:p>
            <a:pPr marL="109728" indent="0">
              <a:buNone/>
            </a:pPr>
            <a:r>
              <a:rPr lang="en-US" dirty="0">
                <a:solidFill>
                  <a:srgbClr val="FF0000"/>
                </a:solidFill>
              </a:rPr>
              <a:t> 			   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373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04813" y="685800"/>
            <a:ext cx="3100387" cy="3276600"/>
          </a:xfrm>
          <a:prstGeom prst="rect">
            <a:avLst/>
          </a:prstGeom>
          <a:solidFill>
            <a:srgbClr val="0070C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388" y="992188"/>
            <a:ext cx="3478212" cy="24368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Top Ten </a:t>
            </a:r>
          </a:p>
          <a:p>
            <a:pPr algn="ctr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Violations</a:t>
            </a:r>
          </a:p>
          <a:p>
            <a:pPr algn="ctr">
              <a:spcAft>
                <a:spcPts val="120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</a:rPr>
              <a:t>Most frequently cited OSHA regulations </a:t>
            </a:r>
            <a:b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</a:rPr>
              <a:t>during inspections</a:t>
            </a:r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3581400" y="685800"/>
            <a:ext cx="5840413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900"/>
              </a:spcAft>
            </a:pPr>
            <a:r>
              <a:rPr lang="en-US" altLang="en-US" sz="2400" dirty="0">
                <a:latin typeface="Calibri" pitchFamily="34" charset="0"/>
              </a:rPr>
              <a:t>  1</a:t>
            </a:r>
            <a:r>
              <a:rPr lang="en-US" altLang="en-US" sz="2000" dirty="0">
                <a:latin typeface="Calibri" pitchFamily="34" charset="0"/>
              </a:rPr>
              <a:t>. </a:t>
            </a:r>
            <a:r>
              <a:rPr lang="en-US" altLang="en-US" sz="2400" dirty="0">
                <a:latin typeface="Calibri" pitchFamily="34" charset="0"/>
              </a:rPr>
              <a:t>Fall Protection</a:t>
            </a:r>
          </a:p>
          <a:p>
            <a:pPr eaLnBrk="1" hangingPunct="1">
              <a:spcAft>
                <a:spcPts val="900"/>
              </a:spcAft>
            </a:pPr>
            <a:r>
              <a:rPr lang="en-US" altLang="en-US" sz="2400" dirty="0">
                <a:latin typeface="Calibri" pitchFamily="34" charset="0"/>
              </a:rPr>
              <a:t>  2. Hazard Communication</a:t>
            </a:r>
          </a:p>
          <a:p>
            <a:pPr eaLnBrk="1" hangingPunct="1">
              <a:spcAft>
                <a:spcPts val="900"/>
              </a:spcAft>
            </a:pPr>
            <a:r>
              <a:rPr lang="en-US" altLang="en-US" sz="2400" dirty="0">
                <a:latin typeface="Calibri" pitchFamily="34" charset="0"/>
              </a:rPr>
              <a:t>  3. Scaffolding </a:t>
            </a:r>
          </a:p>
          <a:p>
            <a:pPr eaLnBrk="1" hangingPunct="1">
              <a:spcAft>
                <a:spcPts val="900"/>
              </a:spcAft>
            </a:pPr>
            <a:r>
              <a:rPr lang="en-US" altLang="en-US" sz="2400" dirty="0">
                <a:latin typeface="Calibri" pitchFamily="34" charset="0"/>
              </a:rPr>
              <a:t>  4. Respiratory Protection </a:t>
            </a:r>
          </a:p>
          <a:p>
            <a:pPr eaLnBrk="1" hangingPunct="1">
              <a:spcAft>
                <a:spcPts val="900"/>
              </a:spcAft>
            </a:pPr>
            <a:r>
              <a:rPr lang="en-US" altLang="en-US" sz="2400" dirty="0">
                <a:latin typeface="Calibri" pitchFamily="34" charset="0"/>
              </a:rPr>
              <a:t>  5. Lockout/Tagout</a:t>
            </a:r>
          </a:p>
          <a:p>
            <a:pPr eaLnBrk="1" hangingPunct="1">
              <a:spcAft>
                <a:spcPts val="900"/>
              </a:spcAft>
            </a:pPr>
            <a:r>
              <a:rPr lang="en-US" altLang="en-US" sz="2400" dirty="0">
                <a:latin typeface="Calibri" pitchFamily="34" charset="0"/>
              </a:rPr>
              <a:t>  6. Powered Industrial Trucks</a:t>
            </a:r>
          </a:p>
          <a:p>
            <a:pPr eaLnBrk="1" hangingPunct="1">
              <a:spcAft>
                <a:spcPts val="900"/>
              </a:spcAft>
            </a:pPr>
            <a:r>
              <a:rPr lang="en-US" altLang="en-US" sz="2400" dirty="0">
                <a:latin typeface="Calibri" pitchFamily="34" charset="0"/>
              </a:rPr>
              <a:t>  7. Ladders </a:t>
            </a:r>
          </a:p>
          <a:p>
            <a:pPr eaLnBrk="1" hangingPunct="1">
              <a:spcAft>
                <a:spcPts val="900"/>
              </a:spcAft>
            </a:pPr>
            <a:r>
              <a:rPr lang="en-US" altLang="en-US" sz="2400" dirty="0">
                <a:latin typeface="Calibri" pitchFamily="34" charset="0"/>
              </a:rPr>
              <a:t>  8. Machine Guarding</a:t>
            </a:r>
          </a:p>
          <a:p>
            <a:pPr eaLnBrk="1" hangingPunct="1">
              <a:spcAft>
                <a:spcPts val="900"/>
              </a:spcAft>
            </a:pPr>
            <a:r>
              <a:rPr lang="en-US" altLang="en-US" sz="2400" dirty="0">
                <a:latin typeface="Calibri" pitchFamily="34" charset="0"/>
              </a:rPr>
              <a:t>  9. Electrical – Wiring Methods</a:t>
            </a:r>
          </a:p>
          <a:p>
            <a:pPr eaLnBrk="1" hangingPunct="1">
              <a:spcAft>
                <a:spcPts val="900"/>
              </a:spcAft>
            </a:pPr>
            <a:r>
              <a:rPr lang="en-US" altLang="en-US" sz="2400" dirty="0">
                <a:latin typeface="Calibri" pitchFamily="34" charset="0"/>
              </a:rPr>
              <a:t>10. Electrical – General Requirements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4813" y="609600"/>
            <a:ext cx="310038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81000" y="4038600"/>
            <a:ext cx="3100388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897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2057400"/>
            <a:ext cx="6096000" cy="4267200"/>
          </a:xfrm>
          <a:prstGeom prst="rect">
            <a:avLst/>
          </a:prstGeo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algn="l">
              <a:lnSpc>
                <a:spcPct val="95000"/>
              </a:lnSpc>
              <a:spcBef>
                <a:spcPts val="0"/>
              </a:spcBef>
              <a:spcAft>
                <a:spcPts val="18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  <a:defRPr/>
            </a:pPr>
            <a:r>
              <a:rPr lang="en-US" altLang="en-US" sz="26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Updates</a:t>
            </a:r>
            <a: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 outdated subpart D </a:t>
            </a:r>
            <a:b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standard, incorporating </a:t>
            </a:r>
            <a:r>
              <a:rPr lang="en-US" altLang="en-US" sz="26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new </a:t>
            </a:r>
            <a:br>
              <a:rPr lang="en-US" altLang="en-US" sz="2600" b="1" kern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altLang="en-US" sz="26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technology</a:t>
            </a:r>
            <a: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 &amp; </a:t>
            </a:r>
            <a:r>
              <a:rPr lang="en-US" altLang="en-US" sz="26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industry practices  </a:t>
            </a:r>
          </a:p>
          <a:p>
            <a:pPr marL="457200" indent="-457200" algn="l">
              <a:lnSpc>
                <a:spcPct val="95000"/>
              </a:lnSpc>
              <a:spcBef>
                <a:spcPts val="0"/>
              </a:spcBef>
              <a:spcAft>
                <a:spcPts val="18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  <a:defRPr/>
            </a:pPr>
            <a:r>
              <a:rPr lang="en-US" altLang="en-US" sz="26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Increases consistency </a:t>
            </a:r>
            <a: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with </a:t>
            </a:r>
            <a:b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OSHA’s construction standards </a:t>
            </a:r>
            <a:b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(CFR 1926 subparts L, M, and X)</a:t>
            </a:r>
          </a:p>
          <a:p>
            <a:pPr marL="457200" indent="-457200" algn="l">
              <a:lnSpc>
                <a:spcPct val="95000"/>
              </a:lnSpc>
              <a:spcBef>
                <a:spcPts val="0"/>
              </a:spcBef>
              <a:spcAft>
                <a:spcPts val="18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  <a:defRPr/>
            </a:pPr>
            <a: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Adds new provisions to Subpart I</a:t>
            </a:r>
            <a:b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that set forth criteria requirements </a:t>
            </a:r>
            <a:b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for </a:t>
            </a:r>
            <a:r>
              <a:rPr lang="en-US" altLang="en-US" sz="26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personal fall protection equipment</a:t>
            </a:r>
          </a:p>
          <a:p>
            <a:pPr>
              <a:defRPr/>
            </a:pPr>
            <a:endParaRPr lang="en-US" altLang="en-US" kern="0" dirty="0">
              <a:solidFill>
                <a:srgbClr val="2D2D8A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>
              <a:lnSpc>
                <a:spcPct val="85000"/>
              </a:lnSpc>
              <a:defRPr/>
            </a:pPr>
            <a: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  <a:t>Walking-Working Surfaces </a:t>
            </a:r>
            <a:b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</a:br>
            <a:r>
              <a:rPr lang="en-US" altLang="en-US" sz="3800" kern="0" dirty="0">
                <a:solidFill>
                  <a:srgbClr val="0070C0"/>
                </a:solidFill>
                <a:latin typeface="Calibri" panose="020F0502020204030204" pitchFamily="34" charset="0"/>
              </a:rPr>
              <a:t>and PPE (Fall Protection) Rule</a:t>
            </a:r>
          </a:p>
        </p:txBody>
      </p:sp>
      <p:grpSp>
        <p:nvGrpSpPr>
          <p:cNvPr id="36868" name="Group 19"/>
          <p:cNvGrpSpPr>
            <a:grpSpLocks/>
          </p:cNvGrpSpPr>
          <p:nvPr/>
        </p:nvGrpSpPr>
        <p:grpSpPr bwMode="auto">
          <a:xfrm>
            <a:off x="6477000" y="2057400"/>
            <a:ext cx="2286000" cy="3200400"/>
            <a:chOff x="6477000" y="1905000"/>
            <a:chExt cx="2286000" cy="3200400"/>
          </a:xfrm>
        </p:grpSpPr>
        <p:sp>
          <p:nvSpPr>
            <p:cNvPr id="18" name="Rounded Rectangle 17"/>
            <p:cNvSpPr/>
            <p:nvPr/>
          </p:nvSpPr>
          <p:spPr>
            <a:xfrm>
              <a:off x="6477000" y="1905000"/>
              <a:ext cx="2286000" cy="3200400"/>
            </a:xfrm>
            <a:prstGeom prst="roundRect">
              <a:avLst>
                <a:gd name="adj" fmla="val 7657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36871" name="Group 15"/>
            <p:cNvGrpSpPr>
              <a:grpSpLocks/>
            </p:cNvGrpSpPr>
            <p:nvPr/>
          </p:nvGrpSpPr>
          <p:grpSpPr bwMode="auto">
            <a:xfrm>
              <a:off x="6858000" y="2895600"/>
              <a:ext cx="1555093" cy="1996052"/>
              <a:chOff x="7183231" y="3033148"/>
              <a:chExt cx="1555093" cy="1996052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7475331" y="3199836"/>
                <a:ext cx="296863" cy="29686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" name="Rounded Rectangle 5"/>
              <p:cNvSpPr/>
              <p:nvPr/>
            </p:nvSpPr>
            <p:spPr>
              <a:xfrm rot="5072497">
                <a:off x="7046707" y="3850710"/>
                <a:ext cx="500062" cy="176213"/>
              </a:xfrm>
              <a:custGeom>
                <a:avLst/>
                <a:gdLst>
                  <a:gd name="connsiteX0" fmla="*/ 0 w 548464"/>
                  <a:gd name="connsiteY0" fmla="*/ 88207 h 176414"/>
                  <a:gd name="connsiteX1" fmla="*/ 88207 w 548464"/>
                  <a:gd name="connsiteY1" fmla="*/ 0 h 176414"/>
                  <a:gd name="connsiteX2" fmla="*/ 460257 w 548464"/>
                  <a:gd name="connsiteY2" fmla="*/ 0 h 176414"/>
                  <a:gd name="connsiteX3" fmla="*/ 548464 w 548464"/>
                  <a:gd name="connsiteY3" fmla="*/ 88207 h 176414"/>
                  <a:gd name="connsiteX4" fmla="*/ 548464 w 548464"/>
                  <a:gd name="connsiteY4" fmla="*/ 88207 h 176414"/>
                  <a:gd name="connsiteX5" fmla="*/ 460257 w 548464"/>
                  <a:gd name="connsiteY5" fmla="*/ 176414 h 176414"/>
                  <a:gd name="connsiteX6" fmla="*/ 88207 w 548464"/>
                  <a:gd name="connsiteY6" fmla="*/ 176414 h 176414"/>
                  <a:gd name="connsiteX7" fmla="*/ 0 w 548464"/>
                  <a:gd name="connsiteY7" fmla="*/ 88207 h 176414"/>
                  <a:gd name="connsiteX0" fmla="*/ 0 w 548464"/>
                  <a:gd name="connsiteY0" fmla="*/ 88207 h 176414"/>
                  <a:gd name="connsiteX1" fmla="*/ 88207 w 548464"/>
                  <a:gd name="connsiteY1" fmla="*/ 0 h 176414"/>
                  <a:gd name="connsiteX2" fmla="*/ 460257 w 548464"/>
                  <a:gd name="connsiteY2" fmla="*/ 0 h 176414"/>
                  <a:gd name="connsiteX3" fmla="*/ 548464 w 548464"/>
                  <a:gd name="connsiteY3" fmla="*/ 88207 h 176414"/>
                  <a:gd name="connsiteX4" fmla="*/ 548464 w 548464"/>
                  <a:gd name="connsiteY4" fmla="*/ 88207 h 176414"/>
                  <a:gd name="connsiteX5" fmla="*/ 463462 w 548464"/>
                  <a:gd name="connsiteY5" fmla="*/ 142879 h 176414"/>
                  <a:gd name="connsiteX6" fmla="*/ 88207 w 548464"/>
                  <a:gd name="connsiteY6" fmla="*/ 176414 h 176414"/>
                  <a:gd name="connsiteX7" fmla="*/ 0 w 548464"/>
                  <a:gd name="connsiteY7" fmla="*/ 88207 h 176414"/>
                  <a:gd name="connsiteX0" fmla="*/ 0 w 548464"/>
                  <a:gd name="connsiteY0" fmla="*/ 88207 h 176414"/>
                  <a:gd name="connsiteX1" fmla="*/ 88207 w 548464"/>
                  <a:gd name="connsiteY1" fmla="*/ 0 h 176414"/>
                  <a:gd name="connsiteX2" fmla="*/ 457968 w 548464"/>
                  <a:gd name="connsiteY2" fmla="*/ 23954 h 176414"/>
                  <a:gd name="connsiteX3" fmla="*/ 548464 w 548464"/>
                  <a:gd name="connsiteY3" fmla="*/ 88207 h 176414"/>
                  <a:gd name="connsiteX4" fmla="*/ 548464 w 548464"/>
                  <a:gd name="connsiteY4" fmla="*/ 88207 h 176414"/>
                  <a:gd name="connsiteX5" fmla="*/ 463462 w 548464"/>
                  <a:gd name="connsiteY5" fmla="*/ 142879 h 176414"/>
                  <a:gd name="connsiteX6" fmla="*/ 88207 w 548464"/>
                  <a:gd name="connsiteY6" fmla="*/ 176414 h 176414"/>
                  <a:gd name="connsiteX7" fmla="*/ 0 w 548464"/>
                  <a:gd name="connsiteY7" fmla="*/ 88207 h 176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8464" h="176414">
                    <a:moveTo>
                      <a:pt x="0" y="88207"/>
                    </a:moveTo>
                    <a:cubicBezTo>
                      <a:pt x="0" y="39492"/>
                      <a:pt x="39492" y="0"/>
                      <a:pt x="88207" y="0"/>
                    </a:cubicBezTo>
                    <a:lnTo>
                      <a:pt x="457968" y="23954"/>
                    </a:lnTo>
                    <a:cubicBezTo>
                      <a:pt x="506683" y="23954"/>
                      <a:pt x="548464" y="39492"/>
                      <a:pt x="548464" y="88207"/>
                    </a:cubicBezTo>
                    <a:lnTo>
                      <a:pt x="548464" y="88207"/>
                    </a:lnTo>
                    <a:cubicBezTo>
                      <a:pt x="548464" y="136922"/>
                      <a:pt x="512177" y="142879"/>
                      <a:pt x="463462" y="142879"/>
                    </a:cubicBezTo>
                    <a:cubicBezTo>
                      <a:pt x="339445" y="142879"/>
                      <a:pt x="212224" y="176414"/>
                      <a:pt x="88207" y="176414"/>
                    </a:cubicBezTo>
                    <a:cubicBezTo>
                      <a:pt x="39492" y="176414"/>
                      <a:pt x="0" y="136922"/>
                      <a:pt x="0" y="88207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 rot="20233074">
                <a:off x="7183231" y="3542736"/>
                <a:ext cx="914400" cy="17621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Rounded Rectangle 8"/>
              <p:cNvSpPr/>
              <p:nvPr/>
            </p:nvSpPr>
            <p:spPr>
              <a:xfrm rot="17225828">
                <a:off x="7796800" y="3213329"/>
                <a:ext cx="536575" cy="176213"/>
              </a:xfrm>
              <a:custGeom>
                <a:avLst/>
                <a:gdLst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48071 w 536278"/>
                  <a:gd name="connsiteY2" fmla="*/ 0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8071 w 536278"/>
                  <a:gd name="connsiteY5" fmla="*/ 176414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57975 w 536278"/>
                  <a:gd name="connsiteY2" fmla="*/ 32198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8071 w 536278"/>
                  <a:gd name="connsiteY5" fmla="*/ 176414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57975 w 536278"/>
                  <a:gd name="connsiteY2" fmla="*/ 32198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5597 w 536278"/>
                  <a:gd name="connsiteY5" fmla="*/ 151999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36278" h="176414">
                    <a:moveTo>
                      <a:pt x="0" y="88207"/>
                    </a:moveTo>
                    <a:cubicBezTo>
                      <a:pt x="0" y="39492"/>
                      <a:pt x="39492" y="0"/>
                      <a:pt x="88207" y="0"/>
                    </a:cubicBezTo>
                    <a:cubicBezTo>
                      <a:pt x="208162" y="0"/>
                      <a:pt x="338020" y="32198"/>
                      <a:pt x="457975" y="32198"/>
                    </a:cubicBezTo>
                    <a:cubicBezTo>
                      <a:pt x="506690" y="32198"/>
                      <a:pt x="536278" y="39492"/>
                      <a:pt x="536278" y="88207"/>
                    </a:cubicBezTo>
                    <a:lnTo>
                      <a:pt x="536278" y="88207"/>
                    </a:lnTo>
                    <a:cubicBezTo>
                      <a:pt x="536278" y="136922"/>
                      <a:pt x="494312" y="151999"/>
                      <a:pt x="445597" y="151999"/>
                    </a:cubicBezTo>
                    <a:lnTo>
                      <a:pt x="88207" y="176414"/>
                    </a:lnTo>
                    <a:cubicBezTo>
                      <a:pt x="39492" y="176414"/>
                      <a:pt x="0" y="136922"/>
                      <a:pt x="0" y="88207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 rot="20374353">
                <a:off x="7611856" y="3510986"/>
                <a:ext cx="420688" cy="749300"/>
              </a:xfrm>
              <a:custGeom>
                <a:avLst/>
                <a:gdLst>
                  <a:gd name="connsiteX0" fmla="*/ 0 w 361835"/>
                  <a:gd name="connsiteY0" fmla="*/ 0 h 620460"/>
                  <a:gd name="connsiteX1" fmla="*/ 361835 w 361835"/>
                  <a:gd name="connsiteY1" fmla="*/ 0 h 620460"/>
                  <a:gd name="connsiteX2" fmla="*/ 361835 w 361835"/>
                  <a:gd name="connsiteY2" fmla="*/ 620460 h 620460"/>
                  <a:gd name="connsiteX3" fmla="*/ 0 w 361835"/>
                  <a:gd name="connsiteY3" fmla="*/ 620460 h 620460"/>
                  <a:gd name="connsiteX4" fmla="*/ 0 w 361835"/>
                  <a:gd name="connsiteY4" fmla="*/ 0 h 620460"/>
                  <a:gd name="connsiteX0" fmla="*/ 0 w 361835"/>
                  <a:gd name="connsiteY0" fmla="*/ 0 h 625683"/>
                  <a:gd name="connsiteX1" fmla="*/ 361835 w 361835"/>
                  <a:gd name="connsiteY1" fmla="*/ 0 h 625683"/>
                  <a:gd name="connsiteX2" fmla="*/ 293127 w 361835"/>
                  <a:gd name="connsiteY2" fmla="*/ 625683 h 625683"/>
                  <a:gd name="connsiteX3" fmla="*/ 0 w 361835"/>
                  <a:gd name="connsiteY3" fmla="*/ 620460 h 625683"/>
                  <a:gd name="connsiteX4" fmla="*/ 0 w 361835"/>
                  <a:gd name="connsiteY4" fmla="*/ 0 h 625683"/>
                  <a:gd name="connsiteX0" fmla="*/ 58126 w 419961"/>
                  <a:gd name="connsiteY0" fmla="*/ 0 h 625683"/>
                  <a:gd name="connsiteX1" fmla="*/ 419961 w 419961"/>
                  <a:gd name="connsiteY1" fmla="*/ 0 h 625683"/>
                  <a:gd name="connsiteX2" fmla="*/ 351253 w 419961"/>
                  <a:gd name="connsiteY2" fmla="*/ 625683 h 625683"/>
                  <a:gd name="connsiteX3" fmla="*/ 58126 w 419961"/>
                  <a:gd name="connsiteY3" fmla="*/ 620460 h 625683"/>
                  <a:gd name="connsiteX4" fmla="*/ 6 w 419961"/>
                  <a:gd name="connsiteY4" fmla="*/ 37660 h 625683"/>
                  <a:gd name="connsiteX5" fmla="*/ 58126 w 419961"/>
                  <a:gd name="connsiteY5" fmla="*/ 0 h 625683"/>
                  <a:gd name="connsiteX0" fmla="*/ 58125 w 419960"/>
                  <a:gd name="connsiteY0" fmla="*/ 0 h 647201"/>
                  <a:gd name="connsiteX1" fmla="*/ 419960 w 419960"/>
                  <a:gd name="connsiteY1" fmla="*/ 0 h 647201"/>
                  <a:gd name="connsiteX2" fmla="*/ 351252 w 419960"/>
                  <a:gd name="connsiteY2" fmla="*/ 625683 h 647201"/>
                  <a:gd name="connsiteX3" fmla="*/ 72276 w 419960"/>
                  <a:gd name="connsiteY3" fmla="*/ 647201 h 647201"/>
                  <a:gd name="connsiteX4" fmla="*/ 5 w 419960"/>
                  <a:gd name="connsiteY4" fmla="*/ 37660 h 647201"/>
                  <a:gd name="connsiteX5" fmla="*/ 58125 w 419960"/>
                  <a:gd name="connsiteY5" fmla="*/ 0 h 647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9960" h="647201">
                    <a:moveTo>
                      <a:pt x="58125" y="0"/>
                    </a:moveTo>
                    <a:lnTo>
                      <a:pt x="419960" y="0"/>
                    </a:lnTo>
                    <a:lnTo>
                      <a:pt x="351252" y="625683"/>
                    </a:lnTo>
                    <a:lnTo>
                      <a:pt x="72276" y="647201"/>
                    </a:lnTo>
                    <a:cubicBezTo>
                      <a:pt x="72975" y="445003"/>
                      <a:pt x="-694" y="239858"/>
                      <a:pt x="5" y="37660"/>
                    </a:cubicBezTo>
                    <a:lnTo>
                      <a:pt x="58125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Rounded Rectangle 8"/>
              <p:cNvSpPr/>
              <p:nvPr/>
            </p:nvSpPr>
            <p:spPr>
              <a:xfrm rot="20430028">
                <a:off x="7902369" y="3936436"/>
                <a:ext cx="631825" cy="187325"/>
              </a:xfrm>
              <a:custGeom>
                <a:avLst/>
                <a:gdLst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48071 w 536278"/>
                  <a:gd name="connsiteY2" fmla="*/ 0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8071 w 536278"/>
                  <a:gd name="connsiteY5" fmla="*/ 176414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57975 w 536278"/>
                  <a:gd name="connsiteY2" fmla="*/ 32198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8071 w 536278"/>
                  <a:gd name="connsiteY5" fmla="*/ 176414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57975 w 536278"/>
                  <a:gd name="connsiteY2" fmla="*/ 32198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5597 w 536278"/>
                  <a:gd name="connsiteY5" fmla="*/ 151999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  <a:gd name="connsiteX0" fmla="*/ 0 w 536278"/>
                  <a:gd name="connsiteY0" fmla="*/ 88207 h 185329"/>
                  <a:gd name="connsiteX1" fmla="*/ 88207 w 536278"/>
                  <a:gd name="connsiteY1" fmla="*/ 0 h 185329"/>
                  <a:gd name="connsiteX2" fmla="*/ 457975 w 536278"/>
                  <a:gd name="connsiteY2" fmla="*/ 32198 h 185329"/>
                  <a:gd name="connsiteX3" fmla="*/ 536278 w 536278"/>
                  <a:gd name="connsiteY3" fmla="*/ 88207 h 185329"/>
                  <a:gd name="connsiteX4" fmla="*/ 536278 w 536278"/>
                  <a:gd name="connsiteY4" fmla="*/ 88207 h 185329"/>
                  <a:gd name="connsiteX5" fmla="*/ 445597 w 536278"/>
                  <a:gd name="connsiteY5" fmla="*/ 185329 h 185329"/>
                  <a:gd name="connsiteX6" fmla="*/ 88207 w 536278"/>
                  <a:gd name="connsiteY6" fmla="*/ 176414 h 185329"/>
                  <a:gd name="connsiteX7" fmla="*/ 0 w 536278"/>
                  <a:gd name="connsiteY7" fmla="*/ 88207 h 185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36278" h="185329">
                    <a:moveTo>
                      <a:pt x="0" y="88207"/>
                    </a:moveTo>
                    <a:cubicBezTo>
                      <a:pt x="0" y="39492"/>
                      <a:pt x="39492" y="0"/>
                      <a:pt x="88207" y="0"/>
                    </a:cubicBezTo>
                    <a:cubicBezTo>
                      <a:pt x="208162" y="0"/>
                      <a:pt x="338020" y="32198"/>
                      <a:pt x="457975" y="32198"/>
                    </a:cubicBezTo>
                    <a:cubicBezTo>
                      <a:pt x="506690" y="32198"/>
                      <a:pt x="536278" y="39492"/>
                      <a:pt x="536278" y="88207"/>
                    </a:cubicBezTo>
                    <a:lnTo>
                      <a:pt x="536278" y="88207"/>
                    </a:lnTo>
                    <a:cubicBezTo>
                      <a:pt x="536278" y="136922"/>
                      <a:pt x="494312" y="185329"/>
                      <a:pt x="445597" y="185329"/>
                    </a:cubicBezTo>
                    <a:lnTo>
                      <a:pt x="88207" y="176414"/>
                    </a:lnTo>
                    <a:cubicBezTo>
                      <a:pt x="39492" y="176414"/>
                      <a:pt x="0" y="136922"/>
                      <a:pt x="0" y="88207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ounded Rectangle 8"/>
              <p:cNvSpPr/>
              <p:nvPr/>
            </p:nvSpPr>
            <p:spPr>
              <a:xfrm rot="3394573">
                <a:off x="8319088" y="4024542"/>
                <a:ext cx="501650" cy="179387"/>
              </a:xfrm>
              <a:custGeom>
                <a:avLst/>
                <a:gdLst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48071 w 536278"/>
                  <a:gd name="connsiteY2" fmla="*/ 0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8071 w 536278"/>
                  <a:gd name="connsiteY5" fmla="*/ 176414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57975 w 536278"/>
                  <a:gd name="connsiteY2" fmla="*/ 32198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8071 w 536278"/>
                  <a:gd name="connsiteY5" fmla="*/ 176414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57975 w 536278"/>
                  <a:gd name="connsiteY2" fmla="*/ 32198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5597 w 536278"/>
                  <a:gd name="connsiteY5" fmla="*/ 151999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36278" h="176414">
                    <a:moveTo>
                      <a:pt x="0" y="88207"/>
                    </a:moveTo>
                    <a:cubicBezTo>
                      <a:pt x="0" y="39492"/>
                      <a:pt x="39492" y="0"/>
                      <a:pt x="88207" y="0"/>
                    </a:cubicBezTo>
                    <a:cubicBezTo>
                      <a:pt x="208162" y="0"/>
                      <a:pt x="338020" y="32198"/>
                      <a:pt x="457975" y="32198"/>
                    </a:cubicBezTo>
                    <a:cubicBezTo>
                      <a:pt x="506690" y="32198"/>
                      <a:pt x="536278" y="39492"/>
                      <a:pt x="536278" y="88207"/>
                    </a:cubicBezTo>
                    <a:lnTo>
                      <a:pt x="536278" y="88207"/>
                    </a:lnTo>
                    <a:cubicBezTo>
                      <a:pt x="536278" y="136922"/>
                      <a:pt x="494312" y="151999"/>
                      <a:pt x="445597" y="151999"/>
                    </a:cubicBezTo>
                    <a:lnTo>
                      <a:pt x="88207" y="176414"/>
                    </a:lnTo>
                    <a:cubicBezTo>
                      <a:pt x="39492" y="176414"/>
                      <a:pt x="0" y="136922"/>
                      <a:pt x="0" y="88207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ounded Rectangle 8"/>
              <p:cNvSpPr/>
              <p:nvPr/>
            </p:nvSpPr>
            <p:spPr>
              <a:xfrm rot="1883172">
                <a:off x="7740444" y="4334898"/>
                <a:ext cx="998537" cy="230188"/>
              </a:xfrm>
              <a:custGeom>
                <a:avLst/>
                <a:gdLst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48071 w 536278"/>
                  <a:gd name="connsiteY2" fmla="*/ 0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8071 w 536278"/>
                  <a:gd name="connsiteY5" fmla="*/ 176414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57975 w 536278"/>
                  <a:gd name="connsiteY2" fmla="*/ 32198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8071 w 536278"/>
                  <a:gd name="connsiteY5" fmla="*/ 176414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  <a:gd name="connsiteX0" fmla="*/ 0 w 536278"/>
                  <a:gd name="connsiteY0" fmla="*/ 88207 h 176414"/>
                  <a:gd name="connsiteX1" fmla="*/ 88207 w 536278"/>
                  <a:gd name="connsiteY1" fmla="*/ 0 h 176414"/>
                  <a:gd name="connsiteX2" fmla="*/ 457975 w 536278"/>
                  <a:gd name="connsiteY2" fmla="*/ 32198 h 176414"/>
                  <a:gd name="connsiteX3" fmla="*/ 536278 w 536278"/>
                  <a:gd name="connsiteY3" fmla="*/ 88207 h 176414"/>
                  <a:gd name="connsiteX4" fmla="*/ 536278 w 536278"/>
                  <a:gd name="connsiteY4" fmla="*/ 88207 h 176414"/>
                  <a:gd name="connsiteX5" fmla="*/ 445597 w 536278"/>
                  <a:gd name="connsiteY5" fmla="*/ 151999 h 176414"/>
                  <a:gd name="connsiteX6" fmla="*/ 88207 w 536278"/>
                  <a:gd name="connsiteY6" fmla="*/ 176414 h 176414"/>
                  <a:gd name="connsiteX7" fmla="*/ 0 w 536278"/>
                  <a:gd name="connsiteY7" fmla="*/ 88207 h 176414"/>
                  <a:gd name="connsiteX0" fmla="*/ 0 w 536278"/>
                  <a:gd name="connsiteY0" fmla="*/ 88207 h 185329"/>
                  <a:gd name="connsiteX1" fmla="*/ 88207 w 536278"/>
                  <a:gd name="connsiteY1" fmla="*/ 0 h 185329"/>
                  <a:gd name="connsiteX2" fmla="*/ 457975 w 536278"/>
                  <a:gd name="connsiteY2" fmla="*/ 32198 h 185329"/>
                  <a:gd name="connsiteX3" fmla="*/ 536278 w 536278"/>
                  <a:gd name="connsiteY3" fmla="*/ 88207 h 185329"/>
                  <a:gd name="connsiteX4" fmla="*/ 536278 w 536278"/>
                  <a:gd name="connsiteY4" fmla="*/ 88207 h 185329"/>
                  <a:gd name="connsiteX5" fmla="*/ 445597 w 536278"/>
                  <a:gd name="connsiteY5" fmla="*/ 185329 h 185329"/>
                  <a:gd name="connsiteX6" fmla="*/ 88207 w 536278"/>
                  <a:gd name="connsiteY6" fmla="*/ 176414 h 185329"/>
                  <a:gd name="connsiteX7" fmla="*/ 0 w 536278"/>
                  <a:gd name="connsiteY7" fmla="*/ 88207 h 185329"/>
                  <a:gd name="connsiteX0" fmla="*/ 109 w 536387"/>
                  <a:gd name="connsiteY0" fmla="*/ 163160 h 260282"/>
                  <a:gd name="connsiteX1" fmla="*/ 75604 w 536387"/>
                  <a:gd name="connsiteY1" fmla="*/ 0 h 260282"/>
                  <a:gd name="connsiteX2" fmla="*/ 458084 w 536387"/>
                  <a:gd name="connsiteY2" fmla="*/ 107151 h 260282"/>
                  <a:gd name="connsiteX3" fmla="*/ 536387 w 536387"/>
                  <a:gd name="connsiteY3" fmla="*/ 163160 h 260282"/>
                  <a:gd name="connsiteX4" fmla="*/ 536387 w 536387"/>
                  <a:gd name="connsiteY4" fmla="*/ 163160 h 260282"/>
                  <a:gd name="connsiteX5" fmla="*/ 445706 w 536387"/>
                  <a:gd name="connsiteY5" fmla="*/ 260282 h 260282"/>
                  <a:gd name="connsiteX6" fmla="*/ 88316 w 536387"/>
                  <a:gd name="connsiteY6" fmla="*/ 251367 h 260282"/>
                  <a:gd name="connsiteX7" fmla="*/ 109 w 536387"/>
                  <a:gd name="connsiteY7" fmla="*/ 163160 h 260282"/>
                  <a:gd name="connsiteX0" fmla="*/ 214 w 536492"/>
                  <a:gd name="connsiteY0" fmla="*/ 130438 h 227560"/>
                  <a:gd name="connsiteX1" fmla="*/ 71407 w 536492"/>
                  <a:gd name="connsiteY1" fmla="*/ 0 h 227560"/>
                  <a:gd name="connsiteX2" fmla="*/ 458189 w 536492"/>
                  <a:gd name="connsiteY2" fmla="*/ 74429 h 227560"/>
                  <a:gd name="connsiteX3" fmla="*/ 536492 w 536492"/>
                  <a:gd name="connsiteY3" fmla="*/ 130438 h 227560"/>
                  <a:gd name="connsiteX4" fmla="*/ 536492 w 536492"/>
                  <a:gd name="connsiteY4" fmla="*/ 130438 h 227560"/>
                  <a:gd name="connsiteX5" fmla="*/ 445811 w 536492"/>
                  <a:gd name="connsiteY5" fmla="*/ 227560 h 227560"/>
                  <a:gd name="connsiteX6" fmla="*/ 88421 w 536492"/>
                  <a:gd name="connsiteY6" fmla="*/ 218645 h 227560"/>
                  <a:gd name="connsiteX7" fmla="*/ 214 w 536492"/>
                  <a:gd name="connsiteY7" fmla="*/ 130438 h 227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36492" h="227560">
                    <a:moveTo>
                      <a:pt x="214" y="130438"/>
                    </a:moveTo>
                    <a:cubicBezTo>
                      <a:pt x="-2622" y="93997"/>
                      <a:pt x="22692" y="0"/>
                      <a:pt x="71407" y="0"/>
                    </a:cubicBezTo>
                    <a:cubicBezTo>
                      <a:pt x="191362" y="0"/>
                      <a:pt x="338234" y="74429"/>
                      <a:pt x="458189" y="74429"/>
                    </a:cubicBezTo>
                    <a:cubicBezTo>
                      <a:pt x="506904" y="74429"/>
                      <a:pt x="536492" y="81723"/>
                      <a:pt x="536492" y="130438"/>
                    </a:cubicBezTo>
                    <a:lnTo>
                      <a:pt x="536492" y="130438"/>
                    </a:lnTo>
                    <a:cubicBezTo>
                      <a:pt x="536492" y="179153"/>
                      <a:pt x="494526" y="227560"/>
                      <a:pt x="445811" y="227560"/>
                    </a:cubicBezTo>
                    <a:lnTo>
                      <a:pt x="88421" y="218645"/>
                    </a:lnTo>
                    <a:cubicBezTo>
                      <a:pt x="39706" y="218645"/>
                      <a:pt x="3050" y="166879"/>
                      <a:pt x="214" y="1304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7440406" y="4944498"/>
                <a:ext cx="744538" cy="841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6872" name="TextBox 18"/>
            <p:cNvSpPr txBox="1">
              <a:spLocks noChangeArrowheads="1"/>
            </p:cNvSpPr>
            <p:nvPr/>
          </p:nvSpPr>
          <p:spPr bwMode="auto">
            <a:xfrm>
              <a:off x="6629400" y="2057400"/>
              <a:ext cx="1981200" cy="64633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b="1" dirty="0">
                  <a:solidFill>
                    <a:srgbClr val="FFFF00"/>
                  </a:solidFill>
                  <a:latin typeface="Franklin Gothic Demi" pitchFamily="34" charset="0"/>
                </a:rPr>
                <a:t>CAUTION</a:t>
              </a:r>
            </a:p>
          </p:txBody>
        </p:sp>
      </p:grpSp>
      <p:cxnSp>
        <p:nvCxnSpPr>
          <p:cNvPr id="22" name="Straight Connector 21"/>
          <p:cNvCxnSpPr/>
          <p:nvPr/>
        </p:nvCxnSpPr>
        <p:spPr>
          <a:xfrm>
            <a:off x="990600" y="1371600"/>
            <a:ext cx="81534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82743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1406</TotalTime>
  <Words>635</Words>
  <Application>Microsoft Office PowerPoint</Application>
  <PresentationFormat>On-screen Show (4:3)</PresentationFormat>
  <Paragraphs>141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ＭＳ Ｐゴシック</vt:lpstr>
      <vt:lpstr>Arial</vt:lpstr>
      <vt:lpstr>Calibri</vt:lpstr>
      <vt:lpstr>Franklin Gothic Demi</vt:lpstr>
      <vt:lpstr>Times New Roman</vt:lpstr>
      <vt:lpstr>Wingdings</vt:lpstr>
      <vt:lpstr>Office Theme</vt:lpstr>
      <vt:lpstr>Clarity</vt:lpstr>
      <vt:lpstr>OSHA Update</vt:lpstr>
      <vt:lpstr>Agenda:</vt:lpstr>
      <vt:lpstr>Electronic Reporting</vt:lpstr>
      <vt:lpstr>Electronic Reporting</vt:lpstr>
      <vt:lpstr>PowerPoint Presentation</vt:lpstr>
      <vt:lpstr>PowerPoint Presentation</vt:lpstr>
      <vt:lpstr>Fiscal Year 2017 Fatalities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Touey, James - OSHA</dc:creator>
  <cp:lastModifiedBy>Lori Harrison</cp:lastModifiedBy>
  <cp:revision>134</cp:revision>
  <dcterms:created xsi:type="dcterms:W3CDTF">2016-03-15T12:58:13Z</dcterms:created>
  <dcterms:modified xsi:type="dcterms:W3CDTF">2018-10-01T18:47:40Z</dcterms:modified>
</cp:coreProperties>
</file>