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71" r:id="rId4"/>
    <p:sldId id="270" r:id="rId5"/>
    <p:sldId id="258" r:id="rId6"/>
    <p:sldId id="259" r:id="rId7"/>
    <p:sldId id="260" r:id="rId8"/>
    <p:sldId id="268" r:id="rId9"/>
    <p:sldId id="261" r:id="rId10"/>
    <p:sldId id="262" r:id="rId11"/>
    <p:sldId id="263" r:id="rId12"/>
    <p:sldId id="272" r:id="rId13"/>
    <p:sldId id="264" r:id="rId14"/>
    <p:sldId id="265" r:id="rId15"/>
    <p:sldId id="266" r:id="rId16"/>
    <p:sldId id="267"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D05A8-9E36-4D66-B614-4101A784EC93}" type="datetimeFigureOut">
              <a:rPr lang="en-US" smtClean="0"/>
              <a:t>7/18/2019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2995D-5180-44F9-835B-B73554A0F357}" type="slidenum">
              <a:rPr lang="en-US" smtClean="0"/>
              <a:t>‹#›</a:t>
            </a:fld>
            <a:endParaRPr lang="en-US"/>
          </a:p>
        </p:txBody>
      </p:sp>
    </p:spTree>
    <p:extLst>
      <p:ext uri="{BB962C8B-B14F-4D97-AF65-F5344CB8AC3E}">
        <p14:creationId xmlns:p14="http://schemas.microsoft.com/office/powerpoint/2010/main" val="227914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039562-718C-407C-B1B3-3DE461E237D6}"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70ABD-5767-4F41-8275-4AACF17245B3}" type="slidenum">
              <a:rPr lang="en-US" smtClean="0"/>
              <a:t>‹#›</a:t>
            </a:fld>
            <a:endParaRPr lang="en-US"/>
          </a:p>
        </p:txBody>
      </p:sp>
    </p:spTree>
    <p:extLst>
      <p:ext uri="{BB962C8B-B14F-4D97-AF65-F5344CB8AC3E}">
        <p14:creationId xmlns:p14="http://schemas.microsoft.com/office/powerpoint/2010/main" val="226682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039562-718C-407C-B1B3-3DE461E237D6}"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70ABD-5767-4F41-8275-4AACF17245B3}" type="slidenum">
              <a:rPr lang="en-US" smtClean="0"/>
              <a:t>‹#›</a:t>
            </a:fld>
            <a:endParaRPr lang="en-US"/>
          </a:p>
        </p:txBody>
      </p:sp>
    </p:spTree>
    <p:extLst>
      <p:ext uri="{BB962C8B-B14F-4D97-AF65-F5344CB8AC3E}">
        <p14:creationId xmlns:p14="http://schemas.microsoft.com/office/powerpoint/2010/main" val="217761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039562-718C-407C-B1B3-3DE461E237D6}"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70ABD-5767-4F41-8275-4AACF17245B3}" type="slidenum">
              <a:rPr lang="en-US" smtClean="0"/>
              <a:t>‹#›</a:t>
            </a:fld>
            <a:endParaRPr lang="en-US"/>
          </a:p>
        </p:txBody>
      </p:sp>
    </p:spTree>
    <p:extLst>
      <p:ext uri="{BB962C8B-B14F-4D97-AF65-F5344CB8AC3E}">
        <p14:creationId xmlns:p14="http://schemas.microsoft.com/office/powerpoint/2010/main" val="1907676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4AF466F-BDA4-4F18-9C7B-FF0A9A1B0E80}" type="datetime1">
              <a:rPr lang="en-US" smtClean="0"/>
              <a:pPr/>
              <a:t>7/18/2019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72337235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0B7B537F-6338-4D3F-8837-26179C1D3319}" type="datetimeFigureOut">
              <a:rPr lang="en-US" smtClean="0">
                <a:solidFill>
                  <a:prstClr val="white">
                    <a:tint val="75000"/>
                  </a:prstClr>
                </a:solidFill>
              </a:rPr>
              <a:pPr>
                <a:defRPr/>
              </a:pPr>
              <a:t>7/18/2019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AC9DEFBB-9E7B-4C13-AA90-B8DFAEEA0D21}" type="slidenum">
              <a:rPr lang="en-US" smtClean="0">
                <a:solidFill>
                  <a:prstClr val="white">
                    <a:tint val="75000"/>
                  </a:prstClr>
                </a:solidFill>
              </a:rPr>
              <a:pPr>
                <a:defRPr/>
              </a:pPr>
              <a:t>‹#›</a:t>
            </a:fld>
            <a:endParaRPr lang="en-US" dirty="0">
              <a:solidFill>
                <a:prstClr val="white">
                  <a:tint val="75000"/>
                </a:prstClr>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024194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1243157037"/>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12FCBE2-3D0F-47CA-BB8F-EF7BADBF5AF0}" type="datetimeFigureOut">
              <a:rPr lang="en-US" smtClean="0">
                <a:solidFill>
                  <a:prstClr val="white">
                    <a:tint val="75000"/>
                  </a:prstClr>
                </a:solidFill>
              </a:rPr>
              <a:pPr>
                <a:defRPr/>
              </a:pPr>
              <a:t>7/18/2019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05E69C1E-B5C4-499D-ACA7-4E28131DEAA4}" type="slidenum">
              <a:rPr lang="en-US" smtClean="0">
                <a:solidFill>
                  <a:prstClr val="white">
                    <a:tint val="75000"/>
                  </a:prstClr>
                </a:solidFill>
              </a:rPr>
              <a:pPr>
                <a:defRPr/>
              </a:pPr>
              <a:t>‹#›</a:t>
            </a:fld>
            <a:endParaRPr lang="en-US" dirty="0">
              <a:solidFill>
                <a:prstClr val="white">
                  <a:tint val="75000"/>
                </a:prstClr>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29541020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50D295D-4A77-4DEB-B04C-9F4282A8BC04}" type="datetime1">
              <a:rPr lang="en-US" smtClean="0"/>
              <a:pPr/>
              <a:t>7/18/2019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015726003"/>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B28685-4D0C-42D5-8013-B5904CD1FCBC}" type="datetime1">
              <a:rPr lang="en-US" smtClean="0"/>
              <a:pPr/>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85519328"/>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255966A-A6E0-4000-9F6C-679793FB90C7}" type="datetimeFigureOut">
              <a:rPr lang="en-US" smtClean="0">
                <a:solidFill>
                  <a:prstClr val="white">
                    <a:tint val="75000"/>
                  </a:prstClr>
                </a:solidFill>
              </a:rPr>
              <a:pPr>
                <a:defRPr/>
              </a:pPr>
              <a:t>7/18/2019</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CE42B1F2-5308-47E8-926B-E4E0B9F74E6A}"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64502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EBEE1B38-C5EB-4D66-9137-0AFE9CDEDE8F}" type="datetime1">
              <a:rPr lang="en-US" smtClean="0"/>
              <a:pPr/>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68101472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039562-718C-407C-B1B3-3DE461E237D6}"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70ABD-5767-4F41-8275-4AACF17245B3}" type="slidenum">
              <a:rPr lang="en-US" smtClean="0"/>
              <a:t>‹#›</a:t>
            </a:fld>
            <a:endParaRPr lang="en-US"/>
          </a:p>
        </p:txBody>
      </p:sp>
    </p:spTree>
    <p:extLst>
      <p:ext uri="{BB962C8B-B14F-4D97-AF65-F5344CB8AC3E}">
        <p14:creationId xmlns:p14="http://schemas.microsoft.com/office/powerpoint/2010/main" val="318510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327B613C-1AD7-49D3-885D-F654C5CDBAA6}" type="datetime1">
              <a:rPr lang="en-US" smtClean="0"/>
              <a:pPr/>
              <a:t>7/18/2019</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E2D2B3B-882E-40F3-A32F-6DD516915044}"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1891952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FB4290-6522-4139-852E-05BD9E7F0D2E}" type="datetime1">
              <a:rPr lang="en-US" smtClean="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5745147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B955F9-81EA-47C5-8059-9E5C2B437C70}" type="datetime1">
              <a:rPr lang="en-US" smtClean="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24189676"/>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10363200" cy="1085850"/>
          </a:xfrm>
          <a:prstGeom prst="rect">
            <a:avLst/>
          </a:prstGeom>
        </p:spPr>
        <p:txBody>
          <a:bodyPr anchor="ctr"/>
          <a:lstStyle>
            <a:lvl1pPr>
              <a:defRPr>
                <a:solidFill>
                  <a:srgbClr val="182C8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cxnSp>
        <p:nvCxnSpPr>
          <p:cNvPr id="5" name="Straight Connector 4"/>
          <p:cNvCxnSpPr/>
          <p:nvPr userDrawn="1"/>
        </p:nvCxnSpPr>
        <p:spPr>
          <a:xfrm>
            <a:off x="2032000" y="3733800"/>
            <a:ext cx="8128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047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a:prstGeom prst="rect">
            <a:avLst/>
          </a:prstGeom>
        </p:spPr>
        <p:txBody>
          <a:bodyPr anchor="ctr"/>
          <a:lstStyle>
            <a:lvl1pPr algn="l">
              <a:lnSpc>
                <a:spcPct val="90000"/>
              </a:lnSpc>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609600" y="2362201"/>
            <a:ext cx="10972800" cy="3763963"/>
          </a:xfrm>
          <a:prstGeom prst="rect">
            <a:avLst/>
          </a:prstGeom>
        </p:spPr>
        <p:txBody>
          <a:bodyPr/>
          <a:lstStyle>
            <a:lvl1pPr marL="342900" indent="-342900">
              <a:buClr>
                <a:srgbClr val="0070C0"/>
              </a:buClr>
              <a:buFont typeface="Wingdings" charset="2"/>
              <a:buChar char="§"/>
              <a:defRPr/>
            </a:lvl1pPr>
            <a:lvl3pPr>
              <a:buClr>
                <a:srgbClr val="0070C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2954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rgbClr val="182C8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96753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432800" cy="1143000"/>
          </a:xfrm>
          <a:prstGeom prst="rect">
            <a:avLst/>
          </a:prstGeom>
        </p:spPr>
        <p:txBody>
          <a:bodyPr anchor="ctr"/>
          <a:lstStyle>
            <a:lvl1pPr algn="l">
              <a:lnSpc>
                <a:spcPct val="90000"/>
              </a:lnSpc>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09600" y="2362201"/>
            <a:ext cx="53848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62201"/>
            <a:ext cx="53848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1195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nchor="ctr"/>
          <a:lstStyle>
            <a:lvl1pPr algn="l">
              <a:lnSpc>
                <a:spcPct val="90000"/>
              </a:lnSpc>
              <a:defRPr>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609600" y="2419350"/>
            <a:ext cx="5386917"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3059112"/>
            <a:ext cx="5386917"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419350"/>
            <a:ext cx="5389033"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3059112"/>
            <a:ext cx="5389033"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001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042400" cy="1143000"/>
          </a:xfrm>
          <a:prstGeom prst="rect">
            <a:avLst/>
          </a:prstGeom>
        </p:spPr>
        <p:txBody>
          <a:bodyPr anchor="ctr"/>
          <a:lstStyle>
            <a:lvl1pPr algn="l">
              <a:lnSpc>
                <a:spcPct val="9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18263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92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039562-718C-407C-B1B3-3DE461E237D6}"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70ABD-5767-4F41-8275-4AACF17245B3}" type="slidenum">
              <a:rPr lang="en-US" smtClean="0"/>
              <a:t>‹#›</a:t>
            </a:fld>
            <a:endParaRPr lang="en-US"/>
          </a:p>
        </p:txBody>
      </p:sp>
    </p:spTree>
    <p:extLst>
      <p:ext uri="{BB962C8B-B14F-4D97-AF65-F5344CB8AC3E}">
        <p14:creationId xmlns:p14="http://schemas.microsoft.com/office/powerpoint/2010/main" val="2054881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76400"/>
            <a:ext cx="10972800" cy="1143000"/>
          </a:xfrm>
          <a:prstGeom prst="rect">
            <a:avLst/>
          </a:prstGeom>
        </p:spPr>
        <p:txBody>
          <a:bodyPr/>
          <a:lstStyle>
            <a:lvl1pPr>
              <a:defRPr/>
            </a:lvl1pPr>
          </a:lstStyle>
          <a:p>
            <a:r>
              <a:rPr lang="en-US" dirty="0"/>
              <a:t>OSHA</a:t>
            </a:r>
          </a:p>
        </p:txBody>
      </p:sp>
    </p:spTree>
    <p:extLst>
      <p:ext uri="{BB962C8B-B14F-4D97-AF65-F5344CB8AC3E}">
        <p14:creationId xmlns:p14="http://schemas.microsoft.com/office/powerpoint/2010/main" val="880584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4585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3546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465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4676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2026A5-5CE7-436C-B8D8-B4842E35798C}" type="datetimeFigureOut">
              <a:rPr lang="en-US" smtClean="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5560E-396B-4E2F-9DE2-61EC11EBFBCE}"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246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039562-718C-407C-B1B3-3DE461E237D6}"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70ABD-5767-4F41-8275-4AACF17245B3}" type="slidenum">
              <a:rPr lang="en-US" smtClean="0"/>
              <a:t>‹#›</a:t>
            </a:fld>
            <a:endParaRPr lang="en-US"/>
          </a:p>
        </p:txBody>
      </p:sp>
    </p:spTree>
    <p:extLst>
      <p:ext uri="{BB962C8B-B14F-4D97-AF65-F5344CB8AC3E}">
        <p14:creationId xmlns:p14="http://schemas.microsoft.com/office/powerpoint/2010/main" val="133135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039562-718C-407C-B1B3-3DE461E237D6}"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70ABD-5767-4F41-8275-4AACF17245B3}" type="slidenum">
              <a:rPr lang="en-US" smtClean="0"/>
              <a:t>‹#›</a:t>
            </a:fld>
            <a:endParaRPr lang="en-US"/>
          </a:p>
        </p:txBody>
      </p:sp>
    </p:spTree>
    <p:extLst>
      <p:ext uri="{BB962C8B-B14F-4D97-AF65-F5344CB8AC3E}">
        <p14:creationId xmlns:p14="http://schemas.microsoft.com/office/powerpoint/2010/main" val="352686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039562-718C-407C-B1B3-3DE461E237D6}"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70ABD-5767-4F41-8275-4AACF17245B3}" type="slidenum">
              <a:rPr lang="en-US" smtClean="0"/>
              <a:t>‹#›</a:t>
            </a:fld>
            <a:endParaRPr lang="en-US"/>
          </a:p>
        </p:txBody>
      </p:sp>
    </p:spTree>
    <p:extLst>
      <p:ext uri="{BB962C8B-B14F-4D97-AF65-F5344CB8AC3E}">
        <p14:creationId xmlns:p14="http://schemas.microsoft.com/office/powerpoint/2010/main" val="405019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39562-718C-407C-B1B3-3DE461E237D6}"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70ABD-5767-4F41-8275-4AACF17245B3}" type="slidenum">
              <a:rPr lang="en-US" smtClean="0"/>
              <a:t>‹#›</a:t>
            </a:fld>
            <a:endParaRPr lang="en-US"/>
          </a:p>
        </p:txBody>
      </p:sp>
    </p:spTree>
    <p:extLst>
      <p:ext uri="{BB962C8B-B14F-4D97-AF65-F5344CB8AC3E}">
        <p14:creationId xmlns:p14="http://schemas.microsoft.com/office/powerpoint/2010/main" val="49342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039562-718C-407C-B1B3-3DE461E237D6}"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70ABD-5767-4F41-8275-4AACF17245B3}" type="slidenum">
              <a:rPr lang="en-US" smtClean="0"/>
              <a:t>‹#›</a:t>
            </a:fld>
            <a:endParaRPr lang="en-US"/>
          </a:p>
        </p:txBody>
      </p:sp>
    </p:spTree>
    <p:extLst>
      <p:ext uri="{BB962C8B-B14F-4D97-AF65-F5344CB8AC3E}">
        <p14:creationId xmlns:p14="http://schemas.microsoft.com/office/powerpoint/2010/main" val="164688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039562-718C-407C-B1B3-3DE461E237D6}"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70ABD-5767-4F41-8275-4AACF17245B3}" type="slidenum">
              <a:rPr lang="en-US" smtClean="0"/>
              <a:t>‹#›</a:t>
            </a:fld>
            <a:endParaRPr lang="en-US"/>
          </a:p>
        </p:txBody>
      </p:sp>
    </p:spTree>
    <p:extLst>
      <p:ext uri="{BB962C8B-B14F-4D97-AF65-F5344CB8AC3E}">
        <p14:creationId xmlns:p14="http://schemas.microsoft.com/office/powerpoint/2010/main" val="265115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39562-718C-407C-B1B3-3DE461E237D6}" type="datetimeFigureOut">
              <a:rPr lang="en-US" smtClean="0"/>
              <a:t>7/18/2019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70ABD-5767-4F41-8275-4AACF17245B3}" type="slidenum">
              <a:rPr lang="en-US" smtClean="0"/>
              <a:t>‹#›</a:t>
            </a:fld>
            <a:endParaRPr lang="en-US"/>
          </a:p>
        </p:txBody>
      </p:sp>
    </p:spTree>
    <p:extLst>
      <p:ext uri="{BB962C8B-B14F-4D97-AF65-F5344CB8AC3E}">
        <p14:creationId xmlns:p14="http://schemas.microsoft.com/office/powerpoint/2010/main" val="231945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7/18/2019</a:t>
            </a:fld>
            <a:endParaRPr lang="en-US" sz="1000" dirty="0">
              <a:solidFill>
                <a:schemeClr val="tx1"/>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dirty="0">
              <a:solidFill>
                <a:schemeClr val="tx1"/>
              </a:solidFill>
            </a:endParaRPr>
          </a:p>
        </p:txBody>
      </p:sp>
    </p:spTree>
    <p:extLst>
      <p:ext uri="{BB962C8B-B14F-4D97-AF65-F5344CB8AC3E}">
        <p14:creationId xmlns:p14="http://schemas.microsoft.com/office/powerpoint/2010/main" val="3039953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userDrawn="1"/>
        </p:nvPicPr>
        <p:blipFill>
          <a:blip r:embed="rId15" cstate="email">
            <a:extLst>
              <a:ext uri="{28A0092B-C50C-407E-A947-70E740481C1C}">
                <a14:useLocalDpi xmlns:a14="http://schemas.microsoft.com/office/drawing/2010/main" val="0"/>
              </a:ext>
            </a:extLst>
          </a:blip>
          <a:stretch>
            <a:fillRect/>
          </a:stretch>
        </p:blipFill>
        <p:spPr bwMode="auto">
          <a:xfrm>
            <a:off x="9245600" y="6248400"/>
            <a:ext cx="2540000" cy="3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userDrawn="1"/>
        </p:nvPicPr>
        <p:blipFill rotWithShape="1">
          <a:blip r:embed="rId16" cstate="email">
            <a:extLst>
              <a:ext uri="{28A0092B-C50C-407E-A947-70E740481C1C}">
                <a14:useLocalDpi xmlns:a14="http://schemas.microsoft.com/office/drawing/2010/main" val="0"/>
              </a:ext>
            </a:extLst>
          </a:blip>
          <a:srcRect r="4762"/>
          <a:stretch/>
        </p:blipFill>
        <p:spPr>
          <a:xfrm>
            <a:off x="-3" y="1"/>
            <a:ext cx="12228576" cy="2216429"/>
          </a:xfrm>
          <a:prstGeom prst="rect">
            <a:avLst/>
          </a:prstGeom>
        </p:spPr>
      </p:pic>
    </p:spTree>
    <p:extLst>
      <p:ext uri="{BB962C8B-B14F-4D97-AF65-F5344CB8AC3E}">
        <p14:creationId xmlns:p14="http://schemas.microsoft.com/office/powerpoint/2010/main" val="222409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000" b="1">
          <a:solidFill>
            <a:schemeClr val="accent2"/>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52600" y="2362200"/>
            <a:ext cx="8458200" cy="5029200"/>
          </a:xfrm>
          <a:prstGeom prst="rect">
            <a:avLst/>
          </a:prstGeom>
        </p:spPr>
        <p:txBody>
          <a:bodyPr/>
          <a:lstStyle/>
          <a:p>
            <a:pPr marL="0" indent="0">
              <a:lnSpc>
                <a:spcPct val="80000"/>
              </a:lnSpc>
              <a:spcBef>
                <a:spcPts val="400"/>
              </a:spcBef>
              <a:buClr>
                <a:srgbClr val="2DA2BF"/>
              </a:buClr>
              <a:buSzPct val="68000"/>
              <a:buNone/>
              <a:defRPr/>
            </a:pPr>
            <a:r>
              <a:rPr lang="en-US" altLang="en-US" sz="2000" dirty="0">
                <a:solidFill>
                  <a:srgbClr val="000000"/>
                </a:solidFill>
                <a:ea typeface="MS PGothic" pitchFamily="34" charset="-128"/>
              </a:rPr>
              <a:t>This information is intended to assist employers, workers, and others as they strive to improve workplace health and safety. While we attempt to thoroughly address specific topics, it is not possible to include discussion of everything necessary to ensure a healthy and safe working environment in a presentation of this nature. Thus, this information must be understood as a tool for addressing workplace hazards, rather than an exhaustive statement of an employer’s legal obligations, which are defined by statute, regulations, and standards. Likewise, to the extent that this information references practices or procedures that may enhance health or safety, but which are not required by a statute, regulation, or standard, it cannot, and does not, create additional legal obligations. Finally, over time, OSHA may modify rules and interpretations in light of new technology, information, or circumstances; to keep apprised of such developments, or to review information on a wide range of occupational safety and health topics, you can visit OSHA’s website at </a:t>
            </a:r>
            <a:r>
              <a:rPr lang="en-US" altLang="en-US" sz="2000" dirty="0">
                <a:solidFill>
                  <a:srgbClr val="000000"/>
                </a:solidFill>
                <a:ea typeface="MS PGothic" pitchFamily="34" charset="-128"/>
                <a:hlinkClick r:id="rId2"/>
              </a:rPr>
              <a:t>www.osha.gov</a:t>
            </a:r>
            <a:r>
              <a:rPr lang="en-US" altLang="en-US" sz="2000" dirty="0">
                <a:solidFill>
                  <a:srgbClr val="000000"/>
                </a:solidFill>
                <a:ea typeface="MS PGothic" pitchFamily="34" charset="-128"/>
              </a:rPr>
              <a:t>.</a:t>
            </a:r>
            <a:r>
              <a:rPr lang="en-US" altLang="en-US" sz="2000" dirty="0">
                <a:solidFill>
                  <a:srgbClr val="2DA2BF"/>
                </a:solidFill>
                <a:ea typeface="MS PGothic" pitchFamily="34" charset="-128"/>
              </a:rPr>
              <a:t> </a:t>
            </a:r>
          </a:p>
          <a:p>
            <a:pPr>
              <a:defRPr/>
            </a:pPr>
            <a:endParaRPr lang="en-US" dirty="0"/>
          </a:p>
        </p:txBody>
      </p:sp>
      <p:sp>
        <p:nvSpPr>
          <p:cNvPr id="2" name="TextBox 1"/>
          <p:cNvSpPr txBox="1"/>
          <p:nvPr/>
        </p:nvSpPr>
        <p:spPr>
          <a:xfrm>
            <a:off x="2514601" y="609601"/>
            <a:ext cx="2098651"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FFFFFF"/>
                </a:solidFill>
                <a:latin typeface="Arial" charset="0"/>
                <a:ea typeface="ＭＳ Ｐゴシック" charset="0"/>
              </a:rPr>
              <a:t>Disclaimer</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51549834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439" y="112828"/>
            <a:ext cx="10463665" cy="587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64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1000" y="2362200"/>
            <a:ext cx="1701800" cy="2743200"/>
          </a:xfrm>
        </p:spPr>
      </p:pic>
      <p:sp>
        <p:nvSpPr>
          <p:cNvPr id="4" name="Title 3"/>
          <p:cNvSpPr>
            <a:spLocks noGrp="1"/>
          </p:cNvSpPr>
          <p:nvPr>
            <p:ph type="title"/>
          </p:nvPr>
        </p:nvSpPr>
        <p:spPr/>
        <p:txBody>
          <a:bodyPr/>
          <a:lstStyle/>
          <a:p>
            <a:r>
              <a:rPr lang="en-US" dirty="0"/>
              <a:t>What’s New?</a:t>
            </a:r>
          </a:p>
        </p:txBody>
      </p:sp>
    </p:spTree>
    <p:extLst>
      <p:ext uri="{BB962C8B-B14F-4D97-AF65-F5344CB8AC3E}">
        <p14:creationId xmlns:p14="http://schemas.microsoft.com/office/powerpoint/2010/main" val="127807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SHA's Campaign to Prevent Heat Illness in Outdoor Workers | Heat Safety Tool - Windows Internet Explorer provided by OASAM-OC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228601"/>
            <a:ext cx="8394031" cy="5661811"/>
          </a:xfrm>
          <a:prstGeom prst="rect">
            <a:avLst/>
          </a:prstGeom>
        </p:spPr>
      </p:pic>
    </p:spTree>
    <p:extLst>
      <p:ext uri="{BB962C8B-B14F-4D97-AF65-F5344CB8AC3E}">
        <p14:creationId xmlns:p14="http://schemas.microsoft.com/office/powerpoint/2010/main" val="132422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fontAlgn="base">
              <a:spcBef>
                <a:spcPct val="0"/>
              </a:spcBef>
              <a:spcAft>
                <a:spcPct val="0"/>
              </a:spcAft>
              <a:defRPr/>
            </a:pPr>
            <a:endParaRPr lang="en-US" dirty="0">
              <a:solidFill>
                <a:prstClr val="white">
                  <a:tint val="75000"/>
                </a:prstClr>
              </a:solidFill>
              <a:latin typeface="Arial" charset="0"/>
              <a:ea typeface="ＭＳ Ｐゴシック"/>
            </a:endParaRPr>
          </a:p>
        </p:txBody>
      </p:sp>
      <p:pic>
        <p:nvPicPr>
          <p:cNvPr id="3" name="Picture 2" descr="http://www.osha.gov/SLTC/heatillness/heat_index/pdfs/all_in_one.pdf - Windows Internet Explorer provided by OASAM-OCI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809" y="381000"/>
            <a:ext cx="8478607" cy="5486400"/>
          </a:xfrm>
          <a:prstGeom prst="rect">
            <a:avLst/>
          </a:prstGeom>
        </p:spPr>
      </p:pic>
    </p:spTree>
    <p:extLst>
      <p:ext uri="{BB962C8B-B14F-4D97-AF65-F5344CB8AC3E}">
        <p14:creationId xmlns:p14="http://schemas.microsoft.com/office/powerpoint/2010/main" val="20303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3143" y="1981202"/>
            <a:ext cx="3885715" cy="1828799"/>
          </a:xfrm>
        </p:spPr>
      </p:pic>
      <p:sp>
        <p:nvSpPr>
          <p:cNvPr id="4" name="Title 3"/>
          <p:cNvSpPr>
            <a:spLocks noGrp="1"/>
          </p:cNvSpPr>
          <p:nvPr>
            <p:ph type="title"/>
          </p:nvPr>
        </p:nvSpPr>
        <p:spPr/>
        <p:txBody>
          <a:bodyPr/>
          <a:lstStyle/>
          <a:p>
            <a:r>
              <a:rPr lang="en-US" dirty="0"/>
              <a:t>Water. Rest. Shade.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1" y="4038600"/>
            <a:ext cx="4038599" cy="1447800"/>
          </a:xfrm>
          <a:prstGeom prst="rect">
            <a:avLst/>
          </a:prstGeom>
        </p:spPr>
      </p:pic>
    </p:spTree>
    <p:extLst>
      <p:ext uri="{BB962C8B-B14F-4D97-AF65-F5344CB8AC3E}">
        <p14:creationId xmlns:p14="http://schemas.microsoft.com/office/powerpoint/2010/main" val="192791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solidFill>
                <a:prstClr val="white">
                  <a:tint val="75000"/>
                </a:prstClr>
              </a:solidFill>
            </a:endParaRPr>
          </a:p>
        </p:txBody>
      </p:sp>
      <p:pic>
        <p:nvPicPr>
          <p:cNvPr id="3" name="Picture 2"/>
          <p:cNvPicPr>
            <a:picLocks noChangeAspect="1"/>
          </p:cNvPicPr>
          <p:nvPr/>
        </p:nvPicPr>
        <p:blipFill rotWithShape="1">
          <a:blip r:embed="rId2"/>
          <a:srcRect l="3127" t="19380" r="462" b="1565"/>
          <a:stretch/>
        </p:blipFill>
        <p:spPr>
          <a:xfrm>
            <a:off x="0" y="0"/>
            <a:ext cx="16095132" cy="7423655"/>
          </a:xfrm>
          <a:prstGeom prst="rect">
            <a:avLst/>
          </a:prstGeom>
        </p:spPr>
      </p:pic>
    </p:spTree>
    <p:extLst>
      <p:ext uri="{BB962C8B-B14F-4D97-AF65-F5344CB8AC3E}">
        <p14:creationId xmlns:p14="http://schemas.microsoft.com/office/powerpoint/2010/main" val="339084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189" y="289605"/>
            <a:ext cx="9144000" cy="1005694"/>
          </a:xfrm>
        </p:spPr>
        <p:txBody>
          <a:bodyPr/>
          <a:lstStyle/>
          <a:p>
            <a:r>
              <a:rPr lang="en-US" dirty="0"/>
              <a:t>Heat Wave 2019</a:t>
            </a:r>
          </a:p>
        </p:txBody>
      </p:sp>
      <p:sp>
        <p:nvSpPr>
          <p:cNvPr id="3" name="Subtitle 2"/>
          <p:cNvSpPr>
            <a:spLocks noGrp="1"/>
          </p:cNvSpPr>
          <p:nvPr>
            <p:ph type="subTitle" idx="1"/>
          </p:nvPr>
        </p:nvSpPr>
        <p:spPr>
          <a:xfrm>
            <a:off x="1582189" y="1329827"/>
            <a:ext cx="9144000" cy="587577"/>
          </a:xfrm>
        </p:spPr>
        <p:txBody>
          <a:bodyPr/>
          <a:lstStyle/>
          <a:p>
            <a:r>
              <a:rPr lang="en-US" dirty="0"/>
              <a:t>American Mushroom Institute Alliance</a:t>
            </a:r>
          </a:p>
        </p:txBody>
      </p:sp>
      <p:pic>
        <p:nvPicPr>
          <p:cNvPr id="1026" name="Picture 2" descr="Image result for Pictures of Mushroom pic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452" y="2651761"/>
            <a:ext cx="4138238" cy="3413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45956" y="1951932"/>
            <a:ext cx="3784888" cy="22709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368" y="4358513"/>
            <a:ext cx="5663686" cy="2209800"/>
          </a:xfrm>
          <a:prstGeom prst="rect">
            <a:avLst/>
          </a:prstGeom>
        </p:spPr>
      </p:pic>
    </p:spTree>
    <p:extLst>
      <p:ext uri="{BB962C8B-B14F-4D97-AF65-F5344CB8AC3E}">
        <p14:creationId xmlns:p14="http://schemas.microsoft.com/office/powerpoint/2010/main" val="10525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The body cools by circulating blood closer to the skin and sweating.  In most environments a very effective method for maintaining body temperature.</a:t>
            </a:r>
          </a:p>
          <a:p>
            <a:pPr marL="109728" indent="0">
              <a:buNone/>
            </a:pPr>
            <a:r>
              <a:rPr lang="en-US" dirty="0"/>
              <a:t>When the air temperature approaches</a:t>
            </a:r>
          </a:p>
          <a:p>
            <a:pPr marL="109728" indent="0">
              <a:buNone/>
            </a:pPr>
            <a:r>
              <a:rPr lang="en-US" dirty="0"/>
              <a:t>body temperature and the relative </a:t>
            </a:r>
          </a:p>
          <a:p>
            <a:pPr marL="109728" indent="0">
              <a:buNone/>
            </a:pPr>
            <a:r>
              <a:rPr lang="en-US" dirty="0"/>
              <a:t>humidity approaches the dew point </a:t>
            </a:r>
          </a:p>
          <a:p>
            <a:pPr marL="109728" indent="0">
              <a:buNone/>
            </a:pPr>
            <a:r>
              <a:rPr lang="en-US" dirty="0"/>
              <a:t>the body’s cooling plan looses </a:t>
            </a:r>
          </a:p>
          <a:p>
            <a:pPr marL="109728" indent="0">
              <a:buNone/>
            </a:pPr>
            <a:r>
              <a:rPr lang="en-US" dirty="0"/>
              <a:t>effectiveness.</a:t>
            </a:r>
          </a:p>
          <a:p>
            <a:pPr marL="109728" indent="0">
              <a:buNone/>
            </a:pPr>
            <a:endParaRPr lang="en-US" dirty="0"/>
          </a:p>
          <a:p>
            <a:pPr marL="109728" indent="0">
              <a:buNone/>
            </a:pPr>
            <a:endParaRPr lang="en-US" dirty="0"/>
          </a:p>
        </p:txBody>
      </p:sp>
      <p:sp>
        <p:nvSpPr>
          <p:cNvPr id="4" name="Title 3"/>
          <p:cNvSpPr>
            <a:spLocks noGrp="1"/>
          </p:cNvSpPr>
          <p:nvPr>
            <p:ph type="title"/>
          </p:nvPr>
        </p:nvSpPr>
        <p:spPr/>
        <p:txBody>
          <a:bodyPr>
            <a:normAutofit/>
          </a:bodyPr>
          <a:lstStyle/>
          <a:p>
            <a:r>
              <a:rPr lang="en-US" dirty="0"/>
              <a:t>Why is Heat a Hazard to Workers?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2667000"/>
            <a:ext cx="1752600" cy="3962400"/>
          </a:xfrm>
          <a:prstGeom prst="rect">
            <a:avLst/>
          </a:prstGeom>
        </p:spPr>
      </p:pic>
    </p:spTree>
    <p:extLst>
      <p:ext uri="{BB962C8B-B14F-4D97-AF65-F5344CB8AC3E}">
        <p14:creationId xmlns:p14="http://schemas.microsoft.com/office/powerpoint/2010/main" val="125859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39271"/>
            <a:ext cx="10972800" cy="4525963"/>
          </a:xfrm>
        </p:spPr>
        <p:txBody>
          <a:bodyPr>
            <a:normAutofit/>
          </a:bodyPr>
          <a:lstStyle/>
          <a:p>
            <a:pPr>
              <a:buFont typeface="Wingdings" panose="05000000000000000000" pitchFamily="2" charset="2"/>
              <a:buChar char="Ø"/>
            </a:pPr>
            <a:r>
              <a:rPr lang="en-US" dirty="0"/>
              <a:t>Temperature rises</a:t>
            </a:r>
          </a:p>
          <a:p>
            <a:pPr>
              <a:buFont typeface="Wingdings" panose="05000000000000000000" pitchFamily="2" charset="2"/>
              <a:buChar char="Ø"/>
            </a:pPr>
            <a:r>
              <a:rPr lang="en-US" dirty="0"/>
              <a:t>Humidity increases</a:t>
            </a:r>
          </a:p>
          <a:p>
            <a:pPr>
              <a:buFont typeface="Wingdings" panose="05000000000000000000" pitchFamily="2" charset="2"/>
              <a:buChar char="Ø"/>
            </a:pPr>
            <a:r>
              <a:rPr lang="en-US" dirty="0"/>
              <a:t>Sun gets stronger</a:t>
            </a:r>
          </a:p>
          <a:p>
            <a:pPr>
              <a:buFont typeface="Wingdings" panose="05000000000000000000" pitchFamily="2" charset="2"/>
              <a:buChar char="Ø"/>
            </a:pPr>
            <a:r>
              <a:rPr lang="en-US" dirty="0"/>
              <a:t>Air movement stops</a:t>
            </a:r>
          </a:p>
          <a:p>
            <a:pPr>
              <a:buFont typeface="Wingdings" panose="05000000000000000000" pitchFamily="2" charset="2"/>
              <a:buChar char="Ø"/>
            </a:pPr>
            <a:r>
              <a:rPr lang="en-US" dirty="0"/>
              <a:t>Torches, motors, pumps, heaters add heat</a:t>
            </a:r>
          </a:p>
          <a:p>
            <a:pPr>
              <a:buFont typeface="Wingdings" panose="05000000000000000000" pitchFamily="2" charset="2"/>
              <a:buChar char="Ø"/>
            </a:pPr>
            <a:r>
              <a:rPr lang="en-US" dirty="0"/>
              <a:t>Work clothes and PPE keep in body heat</a:t>
            </a:r>
          </a:p>
          <a:p>
            <a:pPr>
              <a:buFont typeface="Wingdings" panose="05000000000000000000" pitchFamily="2" charset="2"/>
              <a:buChar char="Ø"/>
            </a:pPr>
            <a:r>
              <a:rPr lang="en-US" dirty="0"/>
              <a:t>Lifting, moving, carrying causes the body to burn calories </a:t>
            </a:r>
          </a:p>
          <a:p>
            <a:pPr marL="109728" indent="0">
              <a:buNone/>
            </a:pPr>
            <a:r>
              <a:rPr lang="en-US" dirty="0"/>
              <a:t>  and produce heat</a:t>
            </a:r>
          </a:p>
        </p:txBody>
      </p:sp>
      <p:sp>
        <p:nvSpPr>
          <p:cNvPr id="4" name="Title 3"/>
          <p:cNvSpPr>
            <a:spLocks noGrp="1"/>
          </p:cNvSpPr>
          <p:nvPr>
            <p:ph type="title"/>
          </p:nvPr>
        </p:nvSpPr>
        <p:spPr/>
        <p:txBody>
          <a:bodyPr/>
          <a:lstStyle/>
          <a:p>
            <a:r>
              <a:rPr lang="en-US" dirty="0"/>
              <a:t>How do I know if it is too hot?</a:t>
            </a:r>
          </a:p>
        </p:txBody>
      </p:sp>
      <p:pic>
        <p:nvPicPr>
          <p:cNvPr id="2050" name="Picture 2" descr="Image result for Pictures Heat 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094" y="1223635"/>
            <a:ext cx="3750127" cy="210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6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body perspires profusely and the body loses salts and fluids</a:t>
            </a:r>
          </a:p>
          <a:p>
            <a:r>
              <a:rPr lang="en-US" dirty="0"/>
              <a:t>The body stores the heat and the core temperature rises</a:t>
            </a:r>
          </a:p>
          <a:p>
            <a:r>
              <a:rPr lang="en-US" dirty="0"/>
              <a:t>The heart rate increases</a:t>
            </a:r>
          </a:p>
          <a:p>
            <a:r>
              <a:rPr lang="en-US" dirty="0"/>
              <a:t>Muscles cramp</a:t>
            </a:r>
          </a:p>
          <a:p>
            <a:r>
              <a:rPr lang="en-US" dirty="0"/>
              <a:t>Dizziness and confusion</a:t>
            </a:r>
            <a:r>
              <a:rPr lang="en-US" dirty="0">
                <a:solidFill>
                  <a:srgbClr val="FF0000"/>
                </a:solidFill>
                <a:latin typeface="Aharoni"/>
                <a:cs typeface="Aharoni"/>
              </a:rPr>
              <a:t>«</a:t>
            </a:r>
            <a:endParaRPr lang="en-US" dirty="0">
              <a:solidFill>
                <a:srgbClr val="FF0000"/>
              </a:solidFill>
            </a:endParaRPr>
          </a:p>
          <a:p>
            <a:r>
              <a:rPr lang="en-US" dirty="0"/>
              <a:t>Weakness and fatigue</a:t>
            </a:r>
          </a:p>
          <a:p>
            <a:r>
              <a:rPr lang="en-US" dirty="0"/>
              <a:t>Nausea</a:t>
            </a:r>
          </a:p>
          <a:p>
            <a:r>
              <a:rPr lang="en-US" dirty="0"/>
              <a:t>The body stops sweating</a:t>
            </a:r>
          </a:p>
          <a:p>
            <a:endParaRPr lang="en-US" dirty="0"/>
          </a:p>
        </p:txBody>
      </p:sp>
      <p:sp>
        <p:nvSpPr>
          <p:cNvPr id="4" name="Title 3"/>
          <p:cNvSpPr>
            <a:spLocks noGrp="1"/>
          </p:cNvSpPr>
          <p:nvPr>
            <p:ph type="title"/>
          </p:nvPr>
        </p:nvSpPr>
        <p:spPr/>
        <p:txBody>
          <a:bodyPr/>
          <a:lstStyle/>
          <a:p>
            <a:r>
              <a:rPr lang="en-US" dirty="0"/>
              <a:t>What happens to the body?</a:t>
            </a:r>
          </a:p>
        </p:txBody>
      </p:sp>
      <p:pic>
        <p:nvPicPr>
          <p:cNvPr id="3074" name="Picture 2" descr="Image result for heat stroke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543" y="2901141"/>
            <a:ext cx="3790603" cy="379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6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2688" y="72390"/>
            <a:ext cx="11430000" cy="5981700"/>
          </a:xfrm>
          <a:prstGeom prst="rect">
            <a:avLst/>
          </a:prstGeom>
        </p:spPr>
      </p:pic>
    </p:spTree>
    <p:extLst>
      <p:ext uri="{BB962C8B-B14F-4D97-AF65-F5344CB8AC3E}">
        <p14:creationId xmlns:p14="http://schemas.microsoft.com/office/powerpoint/2010/main" val="14307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Heat Rash- skin irritation from the sweating</a:t>
            </a:r>
          </a:p>
          <a:p>
            <a:r>
              <a:rPr lang="en-US" dirty="0"/>
              <a:t>Heat Cramps-sweating depletes the salts</a:t>
            </a:r>
          </a:p>
          <a:p>
            <a:r>
              <a:rPr lang="en-US" dirty="0"/>
              <a:t>Heat Syncope-dizziness/fainting dehydration</a:t>
            </a:r>
          </a:p>
          <a:p>
            <a:r>
              <a:rPr lang="en-US" dirty="0"/>
              <a:t>Heat Exhaustion-heavy sweating, weakness,</a:t>
            </a:r>
          </a:p>
          <a:p>
            <a:pPr marL="109728" indent="0">
              <a:buNone/>
            </a:pPr>
            <a:r>
              <a:rPr lang="en-US" dirty="0"/>
              <a:t>dizziness/confusion, nausea, pale or flushed complexion, muscle cramps, slightly elevated body temp., fast shallow breathing</a:t>
            </a:r>
          </a:p>
          <a:p>
            <a:r>
              <a:rPr lang="en-US" dirty="0"/>
              <a:t>Heat Stroke-hot dry skin or sweating, chills,</a:t>
            </a:r>
          </a:p>
          <a:p>
            <a:pPr marL="109728" indent="0">
              <a:buNone/>
            </a:pPr>
            <a:r>
              <a:rPr lang="en-US" dirty="0"/>
              <a:t>slurred speech, hallucinations, headache</a:t>
            </a:r>
          </a:p>
          <a:p>
            <a:pPr marL="109728" indent="0">
              <a:buNone/>
            </a:pPr>
            <a:endParaRPr lang="en-US" dirty="0"/>
          </a:p>
        </p:txBody>
      </p:sp>
      <p:sp>
        <p:nvSpPr>
          <p:cNvPr id="4" name="Title 3"/>
          <p:cNvSpPr>
            <a:spLocks noGrp="1"/>
          </p:cNvSpPr>
          <p:nvPr>
            <p:ph type="title"/>
          </p:nvPr>
        </p:nvSpPr>
        <p:spPr/>
        <p:txBody>
          <a:bodyPr/>
          <a:lstStyle/>
          <a:p>
            <a:r>
              <a:rPr lang="en-US" dirty="0"/>
              <a:t>What happens to the body?</a:t>
            </a:r>
          </a:p>
        </p:txBody>
      </p:sp>
    </p:spTree>
    <p:extLst>
      <p:ext uri="{BB962C8B-B14F-4D97-AF65-F5344CB8AC3E}">
        <p14:creationId xmlns:p14="http://schemas.microsoft.com/office/powerpoint/2010/main" val="205956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3300" y="1232175"/>
            <a:ext cx="7645400" cy="4381500"/>
          </a:xfrm>
        </p:spPr>
      </p:pic>
      <p:sp>
        <p:nvSpPr>
          <p:cNvPr id="3" name="Footer Placeholder 2"/>
          <p:cNvSpPr>
            <a:spLocks noGrp="1"/>
          </p:cNvSpPr>
          <p:nvPr>
            <p:ph type="ftr" sz="quarter" idx="11"/>
          </p:nvPr>
        </p:nvSpPr>
        <p:spPr>
          <a:xfrm>
            <a:off x="2876203" y="5428212"/>
            <a:ext cx="9434945" cy="767080"/>
          </a:xfrm>
        </p:spPr>
        <p:txBody>
          <a:bodyPr/>
          <a:lstStyle/>
          <a:p>
            <a:pPr algn="l" fontAlgn="base">
              <a:spcBef>
                <a:spcPct val="0"/>
              </a:spcBef>
              <a:spcAft>
                <a:spcPct val="0"/>
              </a:spcAft>
              <a:defRPr/>
            </a:pPr>
            <a:r>
              <a:rPr lang="en-US" sz="2400" b="1" dirty="0">
                <a:solidFill>
                  <a:srgbClr val="FF0000"/>
                </a:solidFill>
              </a:rPr>
              <a:t>Heat stroke is a medical emergency that may result in death!</a:t>
            </a:r>
            <a:r>
              <a:rPr lang="en-US" sz="2400" dirty="0">
                <a:solidFill>
                  <a:srgbClr val="FF0000"/>
                </a:solidFill>
              </a:rPr>
              <a:t> </a:t>
            </a:r>
            <a:r>
              <a:rPr lang="en-US" sz="2400" b="1" dirty="0">
                <a:solidFill>
                  <a:srgbClr val="FF0000"/>
                </a:solidFill>
              </a:rPr>
              <a:t>Call 911 immediately</a:t>
            </a:r>
            <a:r>
              <a:rPr lang="en-US" sz="2400" dirty="0">
                <a:solidFill>
                  <a:srgbClr val="FF0000"/>
                </a:solidFill>
              </a:rPr>
              <a:t>.</a:t>
            </a:r>
            <a:endParaRPr lang="en-US" sz="2400" dirty="0">
              <a:solidFill>
                <a:srgbClr val="FF0000"/>
              </a:solidFill>
              <a:latin typeface="Arial" charset="0"/>
              <a:ea typeface="ＭＳ Ｐゴシック"/>
            </a:endParaRPr>
          </a:p>
        </p:txBody>
      </p:sp>
      <p:sp>
        <p:nvSpPr>
          <p:cNvPr id="4" name="Title 3"/>
          <p:cNvSpPr>
            <a:spLocks noGrp="1"/>
          </p:cNvSpPr>
          <p:nvPr>
            <p:ph type="title"/>
          </p:nvPr>
        </p:nvSpPr>
        <p:spPr/>
        <p:txBody>
          <a:bodyPr/>
          <a:lstStyle/>
          <a:p>
            <a:r>
              <a:rPr lang="en-US" dirty="0"/>
              <a:t>What happens next?</a:t>
            </a:r>
          </a:p>
        </p:txBody>
      </p:sp>
    </p:spTree>
    <p:extLst>
      <p:ext uri="{BB962C8B-B14F-4D97-AF65-F5344CB8AC3E}">
        <p14:creationId xmlns:p14="http://schemas.microsoft.com/office/powerpoint/2010/main" val="2620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Employers can-</a:t>
            </a:r>
          </a:p>
          <a:p>
            <a:pPr>
              <a:buFont typeface="Wingdings" panose="05000000000000000000" pitchFamily="2" charset="2"/>
              <a:buChar char="Ø"/>
            </a:pPr>
            <a:r>
              <a:rPr lang="en-US" dirty="0"/>
              <a:t>Engineering controls- such as?</a:t>
            </a:r>
          </a:p>
          <a:p>
            <a:pPr>
              <a:buFont typeface="Wingdings" panose="05000000000000000000" pitchFamily="2" charset="2"/>
              <a:buChar char="Ø"/>
            </a:pPr>
            <a:r>
              <a:rPr lang="en-US" dirty="0"/>
              <a:t>Administrative controls- such as?</a:t>
            </a:r>
          </a:p>
          <a:p>
            <a:pPr>
              <a:buFont typeface="Wingdings" panose="05000000000000000000" pitchFamily="2" charset="2"/>
              <a:buChar char="Ø"/>
            </a:pPr>
            <a:r>
              <a:rPr lang="en-US" dirty="0"/>
              <a:t>Is there PPE?</a:t>
            </a:r>
          </a:p>
          <a:p>
            <a:pPr>
              <a:buFont typeface="Wingdings" panose="05000000000000000000" pitchFamily="2" charset="2"/>
              <a:buChar char="Ø"/>
            </a:pPr>
            <a:r>
              <a:rPr lang="en-US" dirty="0"/>
              <a:t>Provide Training- such as?</a:t>
            </a:r>
          </a:p>
          <a:p>
            <a:pPr>
              <a:buFont typeface="Wingdings" panose="05000000000000000000" pitchFamily="2" charset="2"/>
              <a:buChar char="Ø"/>
            </a:pPr>
            <a:endParaRPr lang="en-US" dirty="0"/>
          </a:p>
          <a:p>
            <a:pPr marL="109728" indent="0">
              <a:buNone/>
            </a:pPr>
            <a:r>
              <a:rPr lang="en-US" dirty="0"/>
              <a:t>Employees can-</a:t>
            </a:r>
          </a:p>
          <a:p>
            <a:pPr>
              <a:buFont typeface="Wingdings" panose="05000000000000000000" pitchFamily="2" charset="2"/>
              <a:buChar char="Ø"/>
            </a:pPr>
            <a:r>
              <a:rPr lang="en-US" dirty="0"/>
              <a:t>Wear light clothing</a:t>
            </a:r>
          </a:p>
          <a:p>
            <a:pPr>
              <a:buFont typeface="Wingdings" panose="05000000000000000000" pitchFamily="2" charset="2"/>
              <a:buChar char="Ø"/>
            </a:pPr>
            <a:r>
              <a:rPr lang="en-US" dirty="0"/>
              <a:t>Avoid alcohol and drink more water</a:t>
            </a:r>
          </a:p>
          <a:p>
            <a:pPr>
              <a:buFont typeface="Wingdings" panose="05000000000000000000" pitchFamily="2" charset="2"/>
              <a:buChar char="Ø"/>
            </a:pPr>
            <a:r>
              <a:rPr lang="en-US" dirty="0"/>
              <a:t>Monitor themselves and co-workers</a:t>
            </a:r>
          </a:p>
        </p:txBody>
      </p:sp>
      <p:sp>
        <p:nvSpPr>
          <p:cNvPr id="4" name="Title 3"/>
          <p:cNvSpPr>
            <a:spLocks noGrp="1"/>
          </p:cNvSpPr>
          <p:nvPr>
            <p:ph type="title"/>
          </p:nvPr>
        </p:nvSpPr>
        <p:spPr/>
        <p:txBody>
          <a:bodyPr/>
          <a:lstStyle/>
          <a:p>
            <a:r>
              <a:rPr lang="en-US" dirty="0"/>
              <a:t>What can we do?</a:t>
            </a:r>
          </a:p>
        </p:txBody>
      </p:sp>
    </p:spTree>
    <p:extLst>
      <p:ext uri="{BB962C8B-B14F-4D97-AF65-F5344CB8AC3E}">
        <p14:creationId xmlns:p14="http://schemas.microsoft.com/office/powerpoint/2010/main" val="26053966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490</Words>
  <Application>Microsoft Office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MS PGothic</vt:lpstr>
      <vt:lpstr>MS PGothic</vt:lpstr>
      <vt:lpstr>Aharoni</vt:lpstr>
      <vt:lpstr>Arial</vt:lpstr>
      <vt:lpstr>Calibri</vt:lpstr>
      <vt:lpstr>Calibri Light</vt:lpstr>
      <vt:lpstr>Lucida Sans Unicode</vt:lpstr>
      <vt:lpstr>Verdana</vt:lpstr>
      <vt:lpstr>Wingdings</vt:lpstr>
      <vt:lpstr>Wingdings 2</vt:lpstr>
      <vt:lpstr>Wingdings 3</vt:lpstr>
      <vt:lpstr>Office Theme</vt:lpstr>
      <vt:lpstr>Concourse</vt:lpstr>
      <vt:lpstr>Default Design</vt:lpstr>
      <vt:lpstr>PowerPoint Presentation</vt:lpstr>
      <vt:lpstr>Heat Wave 2019</vt:lpstr>
      <vt:lpstr>Why is Heat a Hazard to Workers?</vt:lpstr>
      <vt:lpstr>How do I know if it is too hot?</vt:lpstr>
      <vt:lpstr>What happens to the body?</vt:lpstr>
      <vt:lpstr>PowerPoint Presentation</vt:lpstr>
      <vt:lpstr>What happens to the body?</vt:lpstr>
      <vt:lpstr>What happens next?</vt:lpstr>
      <vt:lpstr>What can we do?</vt:lpstr>
      <vt:lpstr>PowerPoint Presentation</vt:lpstr>
      <vt:lpstr>What’s New?</vt:lpstr>
      <vt:lpstr>PowerPoint Presentation</vt:lpstr>
      <vt:lpstr>PowerPoint Presentation</vt:lpstr>
      <vt:lpstr>Water. Rest. Shade.</vt:lpstr>
      <vt:lpstr>PowerPoint Presentation</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Wave 2019</dc:title>
  <dc:creator>Harrity, James - OSHA</dc:creator>
  <cp:lastModifiedBy>Amy Ducharme</cp:lastModifiedBy>
  <cp:revision>12</cp:revision>
  <dcterms:created xsi:type="dcterms:W3CDTF">2019-07-18T10:26:20Z</dcterms:created>
  <dcterms:modified xsi:type="dcterms:W3CDTF">2019-07-18T17:16:22Z</dcterms:modified>
</cp:coreProperties>
</file>