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8" r:id="rId9"/>
    <p:sldId id="263" r:id="rId10"/>
    <p:sldId id="264" r:id="rId11"/>
    <p:sldId id="265" r:id="rId12"/>
    <p:sldId id="266" r:id="rId13"/>
    <p:sldId id="267" r:id="rId1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4/10/2019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lidswiki.com/index.php?title=File:Safety_Vests.jpg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tintarte.com/2013/04/the-21st-century-classroom.html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Userbox_family.png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fetymoment.net/2014/03/loto-more-than-a-lock-part-1/#respond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arina-efl.blogspot.com/2008_03_01_archive.html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ayazahmed.wordpress.com/tag/teamwork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glishandmuchmore.blogspot.com/2011/11/com-ensenyar-llegir-i-escriure-des-dun_11.htm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99696-4D45-459F-BBD3-98176D9196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7320" y="2903221"/>
            <a:ext cx="7132320" cy="216027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“Building An Effective Safety Culture”</a:t>
            </a:r>
            <a:br>
              <a:rPr lang="en-US" dirty="0"/>
            </a:br>
            <a:br>
              <a:rPr lang="en-US" dirty="0"/>
            </a:br>
            <a:r>
              <a:rPr lang="en-US" sz="2700" dirty="0"/>
              <a:t>Amanda Alonso – Laurel Valley Farms </a:t>
            </a:r>
            <a:br>
              <a:rPr lang="en-US" sz="2700" dirty="0"/>
            </a:br>
            <a:r>
              <a:rPr lang="en-US" sz="2700" dirty="0"/>
              <a:t>Richard Rush – South Mill - Champs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A48949-3756-45BE-BD92-906BDF06F2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2274" y="1051561"/>
            <a:ext cx="5357600" cy="122301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MESH Annual Meeting 4/18/19</a:t>
            </a:r>
          </a:p>
        </p:txBody>
      </p:sp>
    </p:spTree>
    <p:extLst>
      <p:ext uri="{BB962C8B-B14F-4D97-AF65-F5344CB8AC3E}">
        <p14:creationId xmlns:p14="http://schemas.microsoft.com/office/powerpoint/2010/main" val="1606290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F2F12-274B-4CE6-A7EF-B3CEF7ACB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“Building An Effective Safety Culture”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86205-4B2A-4E3F-845E-03F2CB51E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885285"/>
            <a:ext cx="7796540" cy="32010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u="sng" dirty="0"/>
              <a:t>Safety Obligations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 Accountability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 Empowerment / Communication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 Respect </a:t>
            </a:r>
          </a:p>
        </p:txBody>
      </p:sp>
    </p:spTree>
    <p:extLst>
      <p:ext uri="{BB962C8B-B14F-4D97-AF65-F5344CB8AC3E}">
        <p14:creationId xmlns:p14="http://schemas.microsoft.com/office/powerpoint/2010/main" val="2923648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FAF0D-1022-470E-9C8E-D95E7F3BE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“Building An Effective Safety Culture”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A558C-056C-4107-A817-351FDB422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0" y="1668780"/>
            <a:ext cx="9132570" cy="4381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u="sng" dirty="0"/>
              <a:t>Final Scenario</a:t>
            </a:r>
          </a:p>
          <a:p>
            <a:r>
              <a:rPr lang="en-US" sz="3200" dirty="0"/>
              <a:t> </a:t>
            </a:r>
            <a:r>
              <a:rPr lang="en-US" sz="2800" dirty="0"/>
              <a:t>Passing of the Safety Vests</a:t>
            </a:r>
          </a:p>
          <a:p>
            <a:r>
              <a:rPr lang="en-US" sz="2800" dirty="0"/>
              <a:t> Communication + Empowerment + Respect = TRUST</a:t>
            </a:r>
          </a:p>
          <a:p>
            <a:r>
              <a:rPr lang="en-US" sz="2800" dirty="0"/>
              <a:t> Safety Culture Building Blocks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7DB355-91F7-4F96-851A-FC02F063A5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995410" y="1928932"/>
            <a:ext cx="1736520" cy="177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253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2759F-AE55-401A-A3A8-35314E781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“Building An Effective Safety Culture”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EA684-D737-4189-97D3-C11A8EBDF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645920"/>
            <a:ext cx="7796540" cy="37719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 </a:t>
            </a:r>
            <a:r>
              <a:rPr lang="en-US" sz="3200" dirty="0"/>
              <a:t>Building a Safety Culture takes </a:t>
            </a:r>
            <a:r>
              <a:rPr lang="en-US" sz="3200" b="1" u="sng" dirty="0"/>
              <a:t>Teamwork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 </a:t>
            </a:r>
            <a:r>
              <a:rPr lang="en-US" sz="3200" b="1" u="sng" dirty="0"/>
              <a:t>Total Involvement</a:t>
            </a:r>
            <a:r>
              <a:rPr lang="en-US" sz="3200" dirty="0"/>
              <a:t>  - Ownership to Management to Workers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endParaRPr lang="en-US" sz="28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C99998-238F-4F98-BD1F-C031986D40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589484" y="4709825"/>
            <a:ext cx="2276060" cy="154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418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A30D3-2AED-4DC2-A198-9402BC940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“Building An Effective Safety Culture”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2C738-75EE-4993-AED5-AA043F55B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052116"/>
            <a:ext cx="7796540" cy="292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Best way to build an Effective Safety Culture is to treat co-workers as your </a:t>
            </a:r>
          </a:p>
          <a:p>
            <a:pPr marL="0" indent="0" algn="ctr">
              <a:buNone/>
            </a:pPr>
            <a:r>
              <a:rPr lang="en-US" sz="3600" b="1" u="sng" dirty="0"/>
              <a:t>Work Family</a:t>
            </a:r>
          </a:p>
          <a:p>
            <a:pPr marL="0" indent="0" algn="ctr">
              <a:buNone/>
            </a:pPr>
            <a:endParaRPr lang="en-US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CE2008-A5E6-4933-A3CF-4477189F0C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550356" y="4512563"/>
            <a:ext cx="2243025" cy="168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650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C69BB-5DA6-48FC-957B-9C6BD9805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“Building An Effective Safety Culture”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AA491-2AC1-4143-BD34-B7BE778C8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600044"/>
            <a:ext cx="7796540" cy="44498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u="sng" dirty="0"/>
              <a:t>LOTO Incident </a:t>
            </a:r>
            <a:r>
              <a:rPr lang="en-US" sz="3200" u="sng" dirty="0"/>
              <a:t>Scenarios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Worker fails to LOTO – Supervisors’ Reactions – “Wrong Way”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Worker fails to LOTO – Supervisor / Co-worker’s Reactions – “Right Way”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D1F031-229F-4582-85E0-29901AC1FC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151293" y="1600044"/>
            <a:ext cx="1580637" cy="12803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4BA3229-DE1E-4909-AF17-8324AC7DF133}"/>
              </a:ext>
            </a:extLst>
          </p:cNvPr>
          <p:cNvSpPr txBox="1"/>
          <p:nvPr/>
        </p:nvSpPr>
        <p:spPr>
          <a:xfrm>
            <a:off x="9049868" y="3197252"/>
            <a:ext cx="1682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900" dirty="0"/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265718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1D85B-4B1C-4306-AADD-A9DB0C4D5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“Building An Effective Safety Culture”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6A41F-038C-4D10-A37B-981A8C679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783080"/>
            <a:ext cx="7796540" cy="39204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u="sng" dirty="0"/>
              <a:t>LOTO Scenario Analysis</a:t>
            </a:r>
          </a:p>
          <a:p>
            <a:pPr marL="514350" indent="-514350">
              <a:buAutoNum type="arabicParenR"/>
            </a:pPr>
            <a:r>
              <a:rPr lang="en-US" sz="2800" dirty="0"/>
              <a:t>Both Supervisors reacted in the wrong way – one ignored situation and the other over-reacted</a:t>
            </a:r>
          </a:p>
          <a:p>
            <a:pPr marL="514350" indent="-514350">
              <a:buAutoNum type="arabicParenR"/>
            </a:pPr>
            <a:r>
              <a:rPr lang="en-US" sz="2800" dirty="0"/>
              <a:t> Worker helped co-worker to do right thing and Supervisor reinforced this behavior</a:t>
            </a:r>
          </a:p>
        </p:txBody>
      </p:sp>
    </p:spTree>
    <p:extLst>
      <p:ext uri="{BB962C8B-B14F-4D97-AF65-F5344CB8AC3E}">
        <p14:creationId xmlns:p14="http://schemas.microsoft.com/office/powerpoint/2010/main" val="721053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9E785-C97C-4639-8FAF-A79A10575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“Building An Effective Safety Culture”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4FE57-101F-46A8-91EB-7E126BA32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971" y="1463040"/>
            <a:ext cx="6823710" cy="3851910"/>
          </a:xfrm>
        </p:spPr>
        <p:txBody>
          <a:bodyPr>
            <a:normAutofit/>
          </a:bodyPr>
          <a:lstStyle/>
          <a:p>
            <a:r>
              <a:rPr lang="en-US" sz="3200" dirty="0"/>
              <a:t>Definition of “Culture” – A set of shared values and practices</a:t>
            </a:r>
          </a:p>
          <a:p>
            <a:r>
              <a:rPr lang="en-US" sz="3200" dirty="0"/>
              <a:t>Building a Safety Culture requires  </a:t>
            </a:r>
            <a:r>
              <a:rPr lang="en-US" sz="3200" u="sng" dirty="0"/>
              <a:t>Teamwork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67A165-DBAE-4750-A59F-DCC6F5C1B2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869681" y="3028950"/>
            <a:ext cx="2080283" cy="2616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249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876E0-2F29-428C-B733-53B476AED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“Building An Effective Safety Culture”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3D3FC-0CCD-4480-A6BD-AD3E01578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360170"/>
            <a:ext cx="7796540" cy="33039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u="sng" dirty="0"/>
              <a:t>Teamwork</a:t>
            </a:r>
          </a:p>
          <a:p>
            <a:r>
              <a:rPr lang="en-US" sz="2800" dirty="0"/>
              <a:t>“Teamwork is the essence of life. The key to teamwork is to learn a role, accept that role, and strive to become excellent playing it.” – </a:t>
            </a:r>
            <a:r>
              <a:rPr lang="en-US" sz="2400" dirty="0"/>
              <a:t>Pat Riley (NBA Basketball Coach)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974018-45C5-4E16-9824-1C6E8EA453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40096" y="4732482"/>
            <a:ext cx="1999487" cy="147022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6C529BC-D2D0-4747-8CEE-871AA1A5AD87}"/>
              </a:ext>
            </a:extLst>
          </p:cNvPr>
          <p:cNvSpPr txBox="1"/>
          <p:nvPr/>
        </p:nvSpPr>
        <p:spPr>
          <a:xfrm>
            <a:off x="7453693" y="7017078"/>
            <a:ext cx="1849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gayazahmed.wordpress.com/tag/teamwork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/3.0/"/>
              </a:rPr>
              <a:t>CC BY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622635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810FA-214D-46D8-8642-D0C76840E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“Building An Effective Safety Culture”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C0B7B-E517-4905-8147-C3DB3A957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645920"/>
            <a:ext cx="7796540" cy="3543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u="sng" dirty="0"/>
              <a:t>Safety Program Core Elements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/>
              <a:t> </a:t>
            </a:r>
            <a:r>
              <a:rPr lang="en-US" sz="2800" dirty="0"/>
              <a:t>Management Leadership – “Walk the Talk”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 Worker Participation - Involvement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 Proactive Approach – Address Hazards</a:t>
            </a:r>
          </a:p>
        </p:txBody>
      </p:sp>
    </p:spTree>
    <p:extLst>
      <p:ext uri="{BB962C8B-B14F-4D97-AF65-F5344CB8AC3E}">
        <p14:creationId xmlns:p14="http://schemas.microsoft.com/office/powerpoint/2010/main" val="1219526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3DD91-AD95-46A8-A8DF-EE6A8206C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“Building An Effective Safety Culture”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9FEC8-55C0-4320-BDB4-3ED77244D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634490"/>
            <a:ext cx="7796540" cy="39547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u="sng" dirty="0"/>
              <a:t>Key Building Blocks of Safety Culture</a:t>
            </a:r>
          </a:p>
          <a:p>
            <a:r>
              <a:rPr lang="en-US" sz="2800" dirty="0"/>
              <a:t> Communication </a:t>
            </a:r>
          </a:p>
          <a:p>
            <a:r>
              <a:rPr lang="en-US" sz="2800" dirty="0"/>
              <a:t> Empowerment</a:t>
            </a:r>
          </a:p>
          <a:p>
            <a:r>
              <a:rPr lang="en-US" sz="2800" dirty="0"/>
              <a:t> Respect </a:t>
            </a:r>
          </a:p>
          <a:p>
            <a:r>
              <a:rPr lang="en-US" sz="2800" dirty="0"/>
              <a:t> Trust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64A982-9BC4-4B97-9DBD-7837B582DC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040880" y="2810734"/>
            <a:ext cx="2822162" cy="3239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605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DEC69-C90E-414C-B663-6B3C7B3D2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“Building An Effective Safety Culture”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A309F-70E4-4761-A802-433BDCD22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410" y="1520190"/>
            <a:ext cx="8432729" cy="3829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u="sng" dirty="0"/>
              <a:t>Importance of Leadership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Scott Paper Company’s Southeast Timberlands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Safest Work Areas = Best Leadership / Most Productive / Best Quality / Most Efficient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Leadership - Lead by Example – “Walk-the-Talk”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22754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FD455-8C29-4A27-9E8E-51BF42F76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“Building An Effective Safety Culture”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6A180-2C3F-4A0E-B919-FD1D42286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810" y="1497330"/>
            <a:ext cx="9202728" cy="41262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u="sng" dirty="0"/>
              <a:t>Safety Obligations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/>
              <a:t> </a:t>
            </a:r>
            <a:r>
              <a:rPr lang="en-US" sz="3200" dirty="0"/>
              <a:t>Obligated to personally work in a safe manner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 Obligated to say something to others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/>
              <a:t> Obligated to accept help from others</a:t>
            </a:r>
          </a:p>
        </p:txBody>
      </p:sp>
    </p:spTree>
    <p:extLst>
      <p:ext uri="{BB962C8B-B14F-4D97-AF65-F5344CB8AC3E}">
        <p14:creationId xmlns:p14="http://schemas.microsoft.com/office/powerpoint/2010/main" val="4181151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1776</TotalTime>
  <Words>385</Words>
  <Application>Microsoft Office PowerPoint</Application>
  <PresentationFormat>Widescreen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MS Shell Dlg 2</vt:lpstr>
      <vt:lpstr>Wingdings</vt:lpstr>
      <vt:lpstr>Wingdings 3</vt:lpstr>
      <vt:lpstr>Madison</vt:lpstr>
      <vt:lpstr>“Building An Effective Safety Culture”  Amanda Alonso – Laurel Valley Farms  Richard Rush – South Mill - Champs</vt:lpstr>
      <vt:lpstr>“Building An Effective Safety Culture”</vt:lpstr>
      <vt:lpstr>“Building An Effective Safety Culture”</vt:lpstr>
      <vt:lpstr>“Building An Effective Safety Culture”</vt:lpstr>
      <vt:lpstr>“Building An Effective Safety Culture”</vt:lpstr>
      <vt:lpstr>“Building An Effective Safety Culture”</vt:lpstr>
      <vt:lpstr>“Building An Effective Safety Culture”</vt:lpstr>
      <vt:lpstr>“Building An Effective Safety Culture”</vt:lpstr>
      <vt:lpstr>“Building An Effective Safety Culture”</vt:lpstr>
      <vt:lpstr>“Building An Effective Safety Culture”</vt:lpstr>
      <vt:lpstr>“Building An Effective Safety Culture”</vt:lpstr>
      <vt:lpstr>“Building An Effective Safety Culture”</vt:lpstr>
      <vt:lpstr>“Building An Effective Safety Culture”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“Building A Better Safety Culture”</dc:title>
  <dc:creator>Richard Rush</dc:creator>
  <cp:lastModifiedBy>Richard Rush</cp:lastModifiedBy>
  <cp:revision>22</cp:revision>
  <cp:lastPrinted>2019-04-10T19:01:46Z</cp:lastPrinted>
  <dcterms:created xsi:type="dcterms:W3CDTF">2019-03-26T23:49:02Z</dcterms:created>
  <dcterms:modified xsi:type="dcterms:W3CDTF">2019-04-11T21:32:06Z</dcterms:modified>
</cp:coreProperties>
</file>