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88" r:id="rId2"/>
    <p:sldMasterId id="2147483675" r:id="rId3"/>
    <p:sldMasterId id="2147483660" r:id="rId4"/>
  </p:sldMasterIdLst>
  <p:notesMasterIdLst>
    <p:notesMasterId r:id="rId37"/>
  </p:notesMasterIdLst>
  <p:sldIdLst>
    <p:sldId id="270" r:id="rId5"/>
    <p:sldId id="257" r:id="rId6"/>
    <p:sldId id="277" r:id="rId7"/>
    <p:sldId id="284" r:id="rId8"/>
    <p:sldId id="260" r:id="rId9"/>
    <p:sldId id="258" r:id="rId10"/>
    <p:sldId id="278" r:id="rId11"/>
    <p:sldId id="259" r:id="rId12"/>
    <p:sldId id="261" r:id="rId13"/>
    <p:sldId id="263" r:id="rId14"/>
    <p:sldId id="264" r:id="rId15"/>
    <p:sldId id="290" r:id="rId16"/>
    <p:sldId id="268" r:id="rId17"/>
    <p:sldId id="265" r:id="rId18"/>
    <p:sldId id="266" r:id="rId19"/>
    <p:sldId id="269" r:id="rId20"/>
    <p:sldId id="279" r:id="rId21"/>
    <p:sldId id="285" r:id="rId22"/>
    <p:sldId id="286" r:id="rId23"/>
    <p:sldId id="287" r:id="rId24"/>
    <p:sldId id="288" r:id="rId25"/>
    <p:sldId id="281" r:id="rId26"/>
    <p:sldId id="282" r:id="rId27"/>
    <p:sldId id="289" r:id="rId28"/>
    <p:sldId id="275" r:id="rId29"/>
    <p:sldId id="267" r:id="rId30"/>
    <p:sldId id="280" r:id="rId31"/>
    <p:sldId id="272" r:id="rId32"/>
    <p:sldId id="273" r:id="rId33"/>
    <p:sldId id="274" r:id="rId34"/>
    <p:sldId id="271" r:id="rId35"/>
    <p:sldId id="283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 Piatt" initials="KP" lastIdx="3" clrIdx="0">
    <p:extLst>
      <p:ext uri="{19B8F6BF-5375-455C-9EA6-DF929625EA0E}">
        <p15:presenceInfo xmlns:p15="http://schemas.microsoft.com/office/powerpoint/2012/main" userId="Kari Pia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24" d="100"/>
          <a:sy n="124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ED6DE-4BAD-4CBE-B154-A7D76CEA0A4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6F20-33E4-41E4-8E38-1575C5B0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6F20-33E4-41E4-8E38-1575C5B063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1B53-690A-4C2D-B549-857D9BDD9674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FB99-CC64-44D8-8883-BC73759CA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3DA5-9A65-4852-8E36-C3200E0CAF3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9263-440B-4057-8500-A47A7C969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34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EFB7-7948-4E4D-A327-33351858D88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7BFE-521F-41B7-9B21-9731CEE44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5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8E4-8708-41DA-8C29-E2E56407F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9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transp good Hortica_Logo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617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ero_Plant-FL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33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2B14-79C8-4545-8887-C5C071D0B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85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C25C-A08E-4312-94D4-2BD5B1721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FFDA-926A-4506-8F86-BA6459967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7425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7425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2C0C-17D7-42FC-9382-CCFAFA4DD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7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6DF-FB1A-4610-ABC3-12EC85FBC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BDF4-6B96-4D71-A3FE-32C01A3D0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47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AB9C-D294-4CB8-8AFB-F4A4D5C2E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37F1-E2E8-454B-9678-4CBB6BF245DA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A8E-EB71-4683-8B65-4D0A00A45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74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F8B5-6842-460D-AB17-5165590FF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4853-C6F4-4A32-A187-AB07CCD02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D34D-35D1-461A-91ED-7832E90F9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88"/>
            <a:ext cx="2057400" cy="5214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88"/>
            <a:ext cx="6019800" cy="5214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51B6-3AAE-4F65-B5B9-79C275950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57425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7425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0B5A-2D71-49BD-9C25-C15C64950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4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transp good Hortica_Logo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714750"/>
            <a:ext cx="40163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ero_Plant-FL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33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A041-808E-4421-83F6-7DBEC7839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8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9119-8849-4DAC-8B09-BA14B75D1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A7FE-6739-4700-87C4-A0E5C5268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7425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7425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7EE8-4440-4ECE-A69C-4257509B3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9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04CE-374D-4378-9FAE-03AC001D7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8350-9A32-4BBA-8EF2-3F559478F913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3935-FC47-49E1-B259-308A81DCA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675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46A69-038C-45E2-8D4F-94584D9DB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6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3477-BA67-4465-92DC-2AEF016C8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2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055C-997D-4645-A853-5DB0151E2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730B-3D5F-4B3E-90E2-E71E0A90A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5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3BCE9-EB9C-4E76-9549-F342F3552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4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88"/>
            <a:ext cx="2057400" cy="5214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88"/>
            <a:ext cx="6019800" cy="5214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1D4C-04F3-4650-B921-6E88C0E69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5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57425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7425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51E3-31FA-4BC5-BBC4-9C28E77D1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5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832F-26A2-497F-AE57-4C3462FCF957}" type="datetimeFigureOut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02DD-C7CD-4035-BCE4-EB3E94ACF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146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1EC4-0F51-4605-83DB-D93C4355AF6C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BA44-A0F2-4423-8CA6-293C21EC8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6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6885-D67B-43FF-88F0-B0D2BAA5CC1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1CA-893D-4980-B542-76E42CC1D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6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1C7B-2659-4A70-BA4C-75CB9EDE238D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6011-3AEC-4447-A946-F57C7D37D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726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093E-8F04-4727-8B9D-9215319ABF59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B2C4-1109-4398-9B91-5B498B882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486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A17D-94BF-46EC-A722-E931D39A862F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EEE64-76AD-4EE4-A720-241CE5EFA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27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1E04-2C64-40A7-BA32-10C3361A804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749-6EDC-48C4-A058-8E4B0968B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2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2FAD-4EDC-4A8C-A61B-0893B6C3FE1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28D6-1534-4199-87C2-A4738558A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75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AD-5042-46E4-92B2-27410DEB52DA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4E88-BE2C-4930-83A9-E587F15CE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33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3224-F2B7-42F8-A1DB-3C0D457CB099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818B-1C90-4B6A-96E8-BFBBC36E1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42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BED2-6524-4BB7-BA78-A814BB44BB22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878E-AAFB-48A9-BDCE-D3C60DFF7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373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56A7-5D8B-4D7F-9349-91C69C44676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9EC6-C87D-4E93-8307-1BE96880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9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BA48-343F-4CF8-AE73-F608E23226C1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1EA9-3272-4D7B-9BE5-F858AC09A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856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4F59-BCF7-47B5-834E-BF70F145D0CF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1734-4FD8-4886-9583-29838874B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8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E037-77E7-4616-A0E6-667A196B9C2F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6144-BD1E-4BC5-893B-F60B386A5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3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509D-1C83-4E8C-8AFE-9AA6DC9F4B1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87EF-2EFC-421F-A1B2-41A9497DD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502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E979-B295-45A0-A697-6DC852A7A818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1727-30AF-402C-991A-B96A7F9C4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5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B3BF-EBC8-41BC-942C-02AD7A0EDFFA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A077-BCBF-4142-8CE5-DABF9BD29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A49E-0835-45C6-8032-9B4A9C6DEA4A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FB04-BAAB-47F9-B200-FB7D4FEA7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90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A949-1980-42D9-877C-0C0E0B7FAD88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CCC0-C8C5-4305-9438-AA4D71723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8021-320F-4086-A1E5-C1C5021CC66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F3A3-AD7B-4427-893E-DCFBE923D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68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7D8DA-808B-41F2-B9F4-8175304CC943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94667E-0E71-4D95-AB18-43682B02F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539FC36-2271-45B8-9773-546743533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86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57425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4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ú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BB692DD-09CD-4E8D-A76C-FCF6729D5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86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57425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4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ú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59B7F-BD54-4349-8565-380B478D6EF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CD3048-BF64-4B70-BC26-E70165B82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mushroom.org/" TargetMode="External"/><Relationship Id="rId2" Type="http://schemas.openxmlformats.org/officeDocument/2006/relationships/hyperlink" Target="mailto:info@americanmushroom.or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362200" y="310827"/>
            <a:ext cx="6019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>
                <a:latin typeface="Impact" panose="020B0806030902050204" pitchFamily="34" charset="0"/>
              </a:rPr>
              <a:t>FRONT  END  LOADER 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9207C-B061-49E3-8C40-95CEAC6E0D65}"/>
              </a:ext>
            </a:extLst>
          </p:cNvPr>
          <p:cNvSpPr txBox="1"/>
          <p:nvPr/>
        </p:nvSpPr>
        <p:spPr>
          <a:xfrm>
            <a:off x="2438400" y="926133"/>
            <a:ext cx="575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[YOUR COMPANY NAME]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809"/>
            <a:ext cx="1552673" cy="1439615"/>
          </a:xfrm>
          <a:prstGeom prst="rect">
            <a:avLst/>
          </a:prstGeom>
        </p:spPr>
      </p:pic>
      <p:pic>
        <p:nvPicPr>
          <p:cNvPr id="5" name="Picture 4" descr="A truck is parked in the dirt&#10;&#10;Description generated with very high confidence">
            <a:extLst>
              <a:ext uri="{FF2B5EF4-FFF2-40B4-BE49-F238E27FC236}">
                <a16:creationId xmlns:a16="http://schemas.microsoft.com/office/drawing/2014/main" id="{799E6A49-470E-452D-A368-78075FFC8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3" y="1859611"/>
            <a:ext cx="6174513" cy="46875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00112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Operating the Loader</a:t>
            </a:r>
            <a:endParaRPr lang="en-US" alt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25780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cautiously and observe your company’s speed restrictions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quick turns, especially when bucket is full or raised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the bucket evenly considering the weight of the load compared to the capacity of the loader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how the load will be carried as the bucket is lowered or elevated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use indoors for extended periods of time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there is plenty of ventilation whenever the loader must be used indoors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Operating the Bucket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of overhead hazards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lines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 trusses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Overhead equipment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bucket level as the load is raised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Operating the Bucket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783976"/>
            <a:ext cx="3505200" cy="461682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using a variety of attachments remember to properly secure them before using the machine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stopping the machine, always lower the bucket or forks all the way to the ground so it is sitting flat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 descr="A truck driving down a road&#10;&#10;Description generated with very high confidence">
            <a:extLst>
              <a:ext uri="{FF2B5EF4-FFF2-40B4-BE49-F238E27FC236}">
                <a16:creationId xmlns:a16="http://schemas.microsoft.com/office/drawing/2014/main" id="{0CC28500-C434-4983-BAE0-7A76382C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11290" b="12903"/>
          <a:stretch/>
        </p:blipFill>
        <p:spPr>
          <a:xfrm>
            <a:off x="3657600" y="1783976"/>
            <a:ext cx="5334000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923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Operating the Bucket</a:t>
            </a:r>
            <a:endParaRPr 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63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bucket low especially when loaded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load, the higher the center of gravity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load is too high to see over, drive in reverse or use 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spotter 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maintenance requires the bucket to be in a raised position, the arms need to be in a secured lock out tag out position to prevent the bucket from falling 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your company’s specific lock out tag out procedures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257800" cy="1219200"/>
          </a:xfrm>
        </p:spPr>
        <p:txBody>
          <a:bodyPr/>
          <a:lstStyle/>
          <a:p>
            <a:pPr eaLnBrk="1" hangingPunct="1"/>
            <a:r>
              <a:rPr lang="en-US" altLang="en-US" sz="4500" u="sng" dirty="0">
                <a:latin typeface="Impact" panose="020B0806030902050204" pitchFamily="34" charset="0"/>
              </a:rPr>
              <a:t>Never: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33486" y="990600"/>
            <a:ext cx="5733913" cy="5791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allow riders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steps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hitch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fenders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floorboard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bucket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start the machine from the ground or when not in a seated position and properly restrained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operate the hydraulic controls from the ground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86" y="326231"/>
            <a:ext cx="3180627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u="sng" dirty="0">
                <a:latin typeface="Impact" panose="020B0806030902050204" pitchFamily="34" charset="0"/>
              </a:rPr>
              <a:t>Never: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use a handheld device while operating a loader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a COMPLETE 		before answering ANY calls/texts</a:t>
            </a:r>
          </a:p>
          <a:p>
            <a:pPr lvl="1" eaLnBrk="1" hangingPunct="1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bucket all the way down prior to using a handheld device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remove the ROPS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Pedestrians should never stand under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raised arms and bucket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jump off the machine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try using the bucket to remove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fence post or tree stumps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286000"/>
            <a:ext cx="626302" cy="609599"/>
          </a:xfrm>
          <a:prstGeom prst="ellipse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81400"/>
            <a:ext cx="2590801" cy="2590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500" u="sng" dirty="0">
                <a:latin typeface="Impact" panose="020B0806030902050204" pitchFamily="34" charset="0"/>
              </a:rPr>
              <a:t>Never: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move a raised bucket over people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allow anyone under the age of 18 operate the loader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move more material than the machine can handle; refer to the loader nameplate and manufacturer’s guidelines for weight capacity information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operate a loader if you have not been trained on that specific model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Weather Considerations</a:t>
            </a:r>
            <a:endParaRPr 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Loader operators should know how weather can impact their ability to operate the machines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and rainy weather often leads to more steam, which can cause visibility problems</a:t>
            </a:r>
          </a:p>
        </p:txBody>
      </p:sp>
    </p:spTree>
    <p:extLst>
      <p:ext uri="{BB962C8B-B14F-4D97-AF65-F5344CB8AC3E}">
        <p14:creationId xmlns:p14="http://schemas.microsoft.com/office/powerpoint/2010/main" val="91390482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03902"/>
            <a:ext cx="5334000" cy="397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Impact" panose="020B0806030902050204" pitchFamily="34" charset="0"/>
              </a:rPr>
              <a:t>Operating Loaders in Steam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257485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Steam occurs when it is cold or 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obstructs vision and creates a hazardous working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8908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46736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It is best to operate the loader in reverse when carrying a full load of steamy compost; go in this direction whenever possible.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72D419-5E24-415D-A903-C423A104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>
                <a:latin typeface="Impact" panose="020B0806030902050204" pitchFamily="34" charset="0"/>
              </a:rPr>
              <a:t>Operating Loaders in Steam</a:t>
            </a:r>
          </a:p>
        </p:txBody>
      </p:sp>
    </p:spTree>
    <p:extLst>
      <p:ext uri="{BB962C8B-B14F-4D97-AF65-F5344CB8AC3E}">
        <p14:creationId xmlns:p14="http://schemas.microsoft.com/office/powerpoint/2010/main" val="297197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z="3600" u="sng" dirty="0">
                <a:latin typeface="Impact" panose="020B0806030902050204" pitchFamily="34" charset="0"/>
              </a:rPr>
              <a:t>Pre-Operation Preparation</a:t>
            </a:r>
            <a:br>
              <a:rPr lang="en-US" altLang="en-US" sz="3600" u="sng" dirty="0">
                <a:latin typeface="Impact" panose="020B0806030902050204" pitchFamily="34" charset="0"/>
              </a:rPr>
            </a:br>
            <a:r>
              <a:rPr lang="en-US" altLang="en-US" sz="3600" u="sng" dirty="0">
                <a:latin typeface="Impact" panose="020B0806030902050204" pitchFamily="34" charset="0"/>
              </a:rPr>
              <a:t>Before Boarding Loader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04800" y="1257300"/>
            <a:ext cx="3048000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Loader operators should wear high visibility vests and hats or other reflective clothing, especially if more than one loader is being operated at a time.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7C2D9-50D2-421A-805E-F50E1630F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95387"/>
            <a:ext cx="5334000" cy="355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0"/>
          <a:stretch/>
        </p:blipFill>
        <p:spPr>
          <a:xfrm>
            <a:off x="3945833" y="2057400"/>
            <a:ext cx="4969567" cy="381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2438400"/>
            <a:ext cx="3505200" cy="1371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for some reason operating the loader in reverse isn’t possible, carry the boom above the line of vision.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D5BFA1-7562-47F0-AFAA-2B8698E6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>
                <a:latin typeface="Impact" panose="020B0806030902050204" pitchFamily="34" charset="0"/>
              </a:rPr>
              <a:t>Operating Loaders in Steam</a:t>
            </a:r>
          </a:p>
        </p:txBody>
      </p:sp>
    </p:spTree>
    <p:extLst>
      <p:ext uri="{BB962C8B-B14F-4D97-AF65-F5344CB8AC3E}">
        <p14:creationId xmlns:p14="http://schemas.microsoft.com/office/powerpoint/2010/main" val="303462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13" y="1981200"/>
            <a:ext cx="5343787" cy="400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D4B5D5-717A-4707-A79F-DBA215F2A65B}"/>
              </a:ext>
            </a:extLst>
          </p:cNvPr>
          <p:cNvSpPr txBox="1">
            <a:spLocks/>
          </p:cNvSpPr>
          <p:nvPr/>
        </p:nvSpPr>
        <p:spPr bwMode="auto">
          <a:xfrm>
            <a:off x="228600" y="2057401"/>
            <a:ext cx="3113314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carry the boom above the line of vision when operating on a concrete pad or on even/level terrain.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6FFBD7-1432-4AEB-B708-DEABC394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>
                <a:latin typeface="Impact" panose="020B0806030902050204" pitchFamily="34" charset="0"/>
              </a:rPr>
              <a:t>Operating Loaders in Steam</a:t>
            </a:r>
          </a:p>
        </p:txBody>
      </p:sp>
    </p:spTree>
    <p:extLst>
      <p:ext uri="{BB962C8B-B14F-4D97-AF65-F5344CB8AC3E}">
        <p14:creationId xmlns:p14="http://schemas.microsoft.com/office/powerpoint/2010/main" val="18473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Pedestrian Safety</a:t>
            </a:r>
            <a:endParaRPr 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76200" y="1533524"/>
            <a:ext cx="8839200" cy="53244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workers should be oriented on the usual traffic patterns and be aware of the low visibility danger zones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pedestrians know to: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eye contact with loader operators before entering work areas and wait for the operator to acknowledge their presence (a wave or nod will suffice)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assume the operator sees you on the job site; be aware of loader blind spots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 the loader operator if they must move through the work area or if they leave the area</a:t>
            </a:r>
          </a:p>
        </p:txBody>
      </p:sp>
    </p:spTree>
    <p:extLst>
      <p:ext uri="{BB962C8B-B14F-4D97-AF65-F5344CB8AC3E}">
        <p14:creationId xmlns:p14="http://schemas.microsoft.com/office/powerpoint/2010/main" val="231296939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Pedestrian Safety</a:t>
            </a:r>
            <a:endParaRPr 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5029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pedestrians are wearing high visibility apparel/devices according to company policies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using the following: LED flares, high visibility vests, reflective clothing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919EF-72C3-419C-A30A-D64258491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2921"/>
          <a:stretch/>
        </p:blipFill>
        <p:spPr>
          <a:xfrm>
            <a:off x="7239000" y="4516114"/>
            <a:ext cx="1562417" cy="188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A56B9-D25D-4827-8DD9-692A7C1BD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48200"/>
            <a:ext cx="167541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F67F-2F19-414E-8393-51346BC6D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r="30868"/>
          <a:stretch/>
        </p:blipFill>
        <p:spPr>
          <a:xfrm rot="5400000">
            <a:off x="5783881" y="1318778"/>
            <a:ext cx="2356432" cy="3408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188042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Pedestrian Safety</a:t>
            </a:r>
            <a:endParaRPr 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69060" y="1828800"/>
            <a:ext cx="5317339" cy="50291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pedestrian traffic in loader operation areas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designated pedestrian zones if possible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information, read “Pedestrian Safety on the Farm” by Amanda Alonso and Jeremy Uncles, Laurel Valley Farms, available in the January 2019 issue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Mushroom News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D0C98-C151-40AF-8C39-4BCC3A9C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95" y="1981200"/>
            <a:ext cx="347334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591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u="sng" dirty="0">
                <a:latin typeface="Impact" panose="020B0806030902050204" pitchFamily="34" charset="0"/>
              </a:rPr>
              <a:t>Standard Hand Signals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7158" r="3847" b="10385"/>
          <a:stretch>
            <a:fillRect/>
          </a:stretch>
        </p:blipFill>
        <p:spPr>
          <a:xfrm>
            <a:off x="1685925" y="1143000"/>
            <a:ext cx="5772150" cy="55308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500" u="sng" dirty="0">
                <a:latin typeface="Impact" panose="020B0806030902050204" pitchFamily="34" charset="0"/>
              </a:rPr>
              <a:t>Articulating Loaders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1000" y="2257425"/>
            <a:ext cx="87630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equipment turns in the middle of the machine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for the pinch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 created by the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pivoting machine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038" y="3352800"/>
            <a:ext cx="4325408" cy="324405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Know the Terrain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0" y="2257425"/>
            <a:ext cx="91440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of any hazards and obstacles on the job site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highlight>
                  <a:srgbClr val="FFFF00"/>
                </a:highlight>
              </a:rPr>
              <a:t>(Companies should list and insert photos of known site-specific hazards/obstacles)</a:t>
            </a:r>
          </a:p>
        </p:txBody>
      </p:sp>
    </p:spTree>
    <p:extLst>
      <p:ext uri="{BB962C8B-B14F-4D97-AF65-F5344CB8AC3E}">
        <p14:creationId xmlns:p14="http://schemas.microsoft.com/office/powerpoint/2010/main" val="265262669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latin typeface="Impact" panose="020B0806030902050204" pitchFamily="34" charset="0"/>
              </a:rPr>
              <a:t>Most Common Accidents</a:t>
            </a:r>
            <a:r>
              <a:rPr lang="en-US" altLang="en-US" dirty="0"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Struck- by incidents-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fatalities listed on OSHA’s database were a result of a struck-by incidents. All too often ground personnel find themselves in a	blind spot and an operator will strike them with the loader. Also the load carried by a front end loader can strike personnel on the ground causing serious injuries.</a:t>
            </a:r>
          </a:p>
        </p:txBody>
      </p:sp>
      <p:pic>
        <p:nvPicPr>
          <p:cNvPr id="3" name="Picture 2" descr="A picture containing building, outdoor&#10;&#10;Description generated with very high confidence">
            <a:extLst>
              <a:ext uri="{FF2B5EF4-FFF2-40B4-BE49-F238E27FC236}">
                <a16:creationId xmlns:a16="http://schemas.microsoft.com/office/drawing/2014/main" id="{DB4AF92D-EAA5-49A0-9826-128B01661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-492" r="-2453" b="17008"/>
          <a:stretch/>
        </p:blipFill>
        <p:spPr>
          <a:xfrm rot="5400000">
            <a:off x="4656845" y="2006493"/>
            <a:ext cx="4724398" cy="39118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latin typeface="Impact" panose="020B0806030902050204" pitchFamily="34" charset="0"/>
              </a:rPr>
              <a:t>Most Common Accidents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Caught-in or between-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Similar to struck-by incidents, caught-in or 	between incidents are responsible for many 	injuries and fatalities. Workers can find 	themselves pinned in between the front end 	loader and another object such as a wall. The 	load the machine is carrying or working 	underneath the attachment in the front of the 	machine can also create an incident where a 	worker suffers a caught-in or between injury.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z="3600" u="sng" dirty="0">
                <a:latin typeface="Impact" panose="020B0806030902050204" pitchFamily="34" charset="0"/>
              </a:rPr>
              <a:t>Pre-Operation Inspection</a:t>
            </a:r>
            <a:br>
              <a:rPr lang="en-US" altLang="en-US" sz="3600" u="sng" dirty="0">
                <a:latin typeface="Impact" panose="020B0806030902050204" pitchFamily="34" charset="0"/>
              </a:rPr>
            </a:br>
            <a:r>
              <a:rPr lang="en-US" altLang="en-US" sz="3600" u="sng" dirty="0">
                <a:latin typeface="Impact" panose="020B0806030902050204" pitchFamily="34" charset="0"/>
              </a:rPr>
              <a:t>Before Boarding Loader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638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the loader! Loader operators should: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tires for proper pressure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there are no cracks in roll over protection system (ROPS)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there is no damage to the unit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2245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latin typeface="Impact" panose="020B0806030902050204" pitchFamily="34" charset="0"/>
              </a:rPr>
              <a:t>Most Common Accidents</a:t>
            </a:r>
            <a:r>
              <a:rPr lang="en-US" altLang="en-US" u="sng" dirty="0"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/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Tip-overs-</a:t>
            </a:r>
            <a:r>
              <a:rPr lang="en-US" b="1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front loader is operated outside of its 	design limits or in an unsafe way, they are 	susceptible to tip-over incidents. Loads that are 	too heavy, uneven terrain, and unsafe speeds are 	a few common factors for tip-over incidents.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9267"/>
            <a:ext cx="8229600" cy="519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5400" b="1" u="sng" dirty="0">
                <a:latin typeface="Impact" panose="020B0806030902050204" pitchFamily="34" charset="0"/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76807-9E53-4E8D-85D7-AC3D5DF0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" y="1208000"/>
            <a:ext cx="7848600" cy="53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19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5400" b="1" u="sng" dirty="0">
                <a:latin typeface="Impact" panose="020B0806030902050204" pitchFamily="34" charset="0"/>
              </a:rPr>
              <a:t>More Resources (for trainers)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27F78-29E3-47CD-8344-4F45D6043CF3}"/>
              </a:ext>
            </a:extLst>
          </p:cNvPr>
          <p:cNvSpPr txBox="1">
            <a:spLocks/>
          </p:cNvSpPr>
          <p:nvPr/>
        </p:nvSpPr>
        <p:spPr>
          <a:xfrm>
            <a:off x="0" y="2257425"/>
            <a:ext cx="9144000" cy="3886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connected with the Front End Loader Safety Subcommittee, contact AMI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info@americanmushroom.org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(610)268-7483.</a:t>
            </a:r>
          </a:p>
          <a:p>
            <a:pPr marL="0" indent="0" eaLnBrk="1" hangingPunct="1">
              <a:buNone/>
              <a:defRPr/>
            </a:pPr>
            <a:endParaRPr 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www.americanmushroom.org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for more Front End Loader Safety resources as they become available</a:t>
            </a:r>
          </a:p>
        </p:txBody>
      </p:sp>
    </p:spTree>
    <p:extLst>
      <p:ext uri="{BB962C8B-B14F-4D97-AF65-F5344CB8AC3E}">
        <p14:creationId xmlns:p14="http://schemas.microsoft.com/office/powerpoint/2010/main" val="186708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z="3600" u="sng" dirty="0">
                <a:latin typeface="Impact" panose="020B0806030902050204" pitchFamily="34" charset="0"/>
              </a:rPr>
              <a:t>Pre-Operation Inspection</a:t>
            </a:r>
            <a:br>
              <a:rPr lang="en-US" altLang="en-US" sz="3600" u="sng" dirty="0">
                <a:latin typeface="Impact" panose="020B0806030902050204" pitchFamily="34" charset="0"/>
              </a:rPr>
            </a:br>
            <a:r>
              <a:rPr lang="en-US" altLang="en-US" sz="3600" u="sng" dirty="0">
                <a:latin typeface="Impact" panose="020B0806030902050204" pitchFamily="34" charset="0"/>
              </a:rPr>
              <a:t>Before Boarding Loader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638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Loader operators should: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hydraulic leaks. Never use your hand to check for leaks.</a:t>
            </a:r>
          </a:p>
          <a:p>
            <a:pPr lvl="2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 a pinhole size leak can break the skin and inject hydraulic fluid into the bloodstream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bucket is latched on the loader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reference the manufacturer training materials and operations manual for loader specific safety information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176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00113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Boarding Loader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steps and handholds are clear of mud, ice, and oil/grease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3 points of contact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face the machine </a:t>
            </a:r>
          </a:p>
          <a:p>
            <a:pPr marL="0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61315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-76200" y="7620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Pre-Operation Inspection</a:t>
            </a:r>
            <a:br>
              <a:rPr lang="en-US" u="sng" dirty="0">
                <a:latin typeface="Impact" panose="020B0806030902050204" pitchFamily="34" charset="0"/>
              </a:rPr>
            </a:br>
            <a:r>
              <a:rPr lang="en-US" u="sng" dirty="0">
                <a:latin typeface="Impact" panose="020B0806030902050204" pitchFamily="34" charset="0"/>
              </a:rPr>
              <a:t>After Boarding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72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floor board and foot pedals are clear of debris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seatbelt is working properly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up the machine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oil should be warm in order for the controls to work properly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-76200" y="7620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>
                <a:latin typeface="Impact" panose="020B0806030902050204" pitchFamily="34" charset="0"/>
              </a:rPr>
              <a:t>Pre-Operation Inspection</a:t>
            </a:r>
            <a:br>
              <a:rPr lang="en-US" u="sng" dirty="0">
                <a:latin typeface="Impact" panose="020B0806030902050204" pitchFamily="34" charset="0"/>
              </a:rPr>
            </a:br>
            <a:r>
              <a:rPr lang="en-US" u="sng" dirty="0">
                <a:latin typeface="Impact" panose="020B0806030902050204" pitchFamily="34" charset="0"/>
              </a:rPr>
              <a:t>After Boarding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starting the machine, make sure all controls work properly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Tilt the bucket all the way forward to ensure that the bucket is properly attached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terrain of where the loader will be operated</a:t>
            </a:r>
          </a:p>
          <a:p>
            <a:pPr lvl="1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potholes, etc. </a:t>
            </a:r>
          </a:p>
        </p:txBody>
      </p:sp>
    </p:spTree>
    <p:extLst>
      <p:ext uri="{BB962C8B-B14F-4D97-AF65-F5344CB8AC3E}">
        <p14:creationId xmlns:p14="http://schemas.microsoft.com/office/powerpoint/2010/main" val="25916572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763" y="609600"/>
            <a:ext cx="9139237" cy="900113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Operating the Loader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40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WEAR THE SEATBELT!!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weight the loader can safely lift (owners manual or nameplate)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sudden starts and stops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Impact" panose="020B0806030902050204" pitchFamily="34" charset="0"/>
              </a:rPr>
              <a:t>Operating the Loader</a:t>
            </a:r>
            <a:endParaRPr lang="en-US" altLang="en-US" sz="3600" u="sng" dirty="0">
              <a:latin typeface="Impact" panose="020B080603090205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2257425"/>
            <a:ext cx="8763000" cy="46005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potholes, ditches, and drainage washouts</a:t>
            </a:r>
          </a:p>
          <a:p>
            <a:pPr marL="0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driving on hills: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up and down, not horizontally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load up when operating on a hill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heaviest part of the loader uphill as the loader moves on uneven terrain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rtica Slides">
  <a:themeElements>
    <a:clrScheme name="Hortica Slide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Hortica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ortica Slide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ortica Slides">
  <a:themeElements>
    <a:clrScheme name="Hortica Slide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Hortica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ortica Slide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tica Slide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tica Slide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1085</Words>
  <Application>Microsoft Office PowerPoint</Application>
  <PresentationFormat>On-screen Show (4:3)</PresentationFormat>
  <Paragraphs>195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Bernard MT Condensed</vt:lpstr>
      <vt:lpstr>Calibri</vt:lpstr>
      <vt:lpstr>Cambria</vt:lpstr>
      <vt:lpstr>Impact</vt:lpstr>
      <vt:lpstr>Times New Roman</vt:lpstr>
      <vt:lpstr>Wingdings</vt:lpstr>
      <vt:lpstr>1_Custom Design</vt:lpstr>
      <vt:lpstr>1_Hortica Slides</vt:lpstr>
      <vt:lpstr>Hortica Slides</vt:lpstr>
      <vt:lpstr>Custom Design</vt:lpstr>
      <vt:lpstr>PowerPoint Presentation</vt:lpstr>
      <vt:lpstr>Pre-Operation Preparation Before Boarding Loader</vt:lpstr>
      <vt:lpstr>Pre-Operation Inspection Before Boarding Loader</vt:lpstr>
      <vt:lpstr>Pre-Operation Inspection Before Boarding Loader</vt:lpstr>
      <vt:lpstr>Boarding Loader</vt:lpstr>
      <vt:lpstr>Pre-Operation Inspection After Boarding</vt:lpstr>
      <vt:lpstr>Pre-Operation Inspection After Boarding</vt:lpstr>
      <vt:lpstr>Operating the Loader</vt:lpstr>
      <vt:lpstr>Operating the Loader</vt:lpstr>
      <vt:lpstr>Operating the Loader</vt:lpstr>
      <vt:lpstr>Operating the Bucket</vt:lpstr>
      <vt:lpstr>Operating the Bucket</vt:lpstr>
      <vt:lpstr>Operating the Bucket</vt:lpstr>
      <vt:lpstr>Never:</vt:lpstr>
      <vt:lpstr>Never:</vt:lpstr>
      <vt:lpstr>Never:</vt:lpstr>
      <vt:lpstr>Weather Considerations</vt:lpstr>
      <vt:lpstr>Operating Loaders in Steam</vt:lpstr>
      <vt:lpstr>Operating Loaders in Steam</vt:lpstr>
      <vt:lpstr>Operating Loaders in Steam</vt:lpstr>
      <vt:lpstr>Operating Loaders in Steam</vt:lpstr>
      <vt:lpstr>Pedestrian Safety</vt:lpstr>
      <vt:lpstr>Pedestrian Safety</vt:lpstr>
      <vt:lpstr>Pedestrian Safety</vt:lpstr>
      <vt:lpstr>Standard Hand Signals</vt:lpstr>
      <vt:lpstr>Articulating Loaders</vt:lpstr>
      <vt:lpstr>Know the Terrain</vt:lpstr>
      <vt:lpstr>Most Common Accidents </vt:lpstr>
      <vt:lpstr>Most Common Accidents</vt:lpstr>
      <vt:lpstr>Most Common Accidents </vt:lpstr>
      <vt:lpstr>Questions</vt:lpstr>
      <vt:lpstr>More Resources (for trainers)</vt:lpstr>
    </vt:vector>
  </TitlesOfParts>
  <Company>Hortica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END LOADER SAFETY</dc:title>
  <dc:creator>loss1677</dc:creator>
  <cp:lastModifiedBy>Kari Piatt</cp:lastModifiedBy>
  <cp:revision>87</cp:revision>
  <cp:lastPrinted>2019-01-17T13:42:55Z</cp:lastPrinted>
  <dcterms:created xsi:type="dcterms:W3CDTF">2011-10-04T19:26:51Z</dcterms:created>
  <dcterms:modified xsi:type="dcterms:W3CDTF">2019-03-28T13:14:04Z</dcterms:modified>
</cp:coreProperties>
</file>